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796" r:id="rId4"/>
    <p:sldId id="821" r:id="rId5"/>
    <p:sldId id="778" r:id="rId6"/>
    <p:sldId id="797" r:id="rId7"/>
    <p:sldId id="823" r:id="rId8"/>
    <p:sldId id="832" r:id="rId9"/>
    <p:sldId id="833" r:id="rId10"/>
    <p:sldId id="795" r:id="rId11"/>
    <p:sldId id="829" r:id="rId12"/>
    <p:sldId id="831" r:id="rId13"/>
    <p:sldId id="827" r:id="rId14"/>
    <p:sldId id="822"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6964" autoAdjust="0"/>
  </p:normalViewPr>
  <p:slideViewPr>
    <p:cSldViewPr snapToGrid="0">
      <p:cViewPr varScale="1">
        <p:scale>
          <a:sx n="118" d="100"/>
          <a:sy n="118" d="100"/>
        </p:scale>
        <p:origin x="232" y="84"/>
      </p:cViewPr>
      <p:guideLst/>
    </p:cSldViewPr>
  </p:slideViewPr>
  <p:notesTextViewPr>
    <p:cViewPr>
      <p:scale>
        <a:sx n="1" d="1"/>
        <a:sy n="1" d="1"/>
      </p:scale>
      <p:origin x="0" y="0"/>
    </p:cViewPr>
  </p:notesTextViewPr>
  <p:sorterViewPr>
    <p:cViewPr>
      <p:scale>
        <a:sx n="100" d="100"/>
        <a:sy n="100" d="100"/>
      </p:scale>
      <p:origin x="0" y="-30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DB01A-98C6-4357-AA47-D0F0FFC30283}"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5F60-8456-4FC0-8B5B-5B5E6DACCCF5}" type="slidenum">
              <a:rPr lang="en-US" smtClean="0"/>
              <a:t>‹#›</a:t>
            </a:fld>
            <a:endParaRPr lang="en-US"/>
          </a:p>
        </p:txBody>
      </p:sp>
    </p:spTree>
    <p:extLst>
      <p:ext uri="{BB962C8B-B14F-4D97-AF65-F5344CB8AC3E}">
        <p14:creationId xmlns:p14="http://schemas.microsoft.com/office/powerpoint/2010/main" val="414933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a:t>
            </a:fld>
            <a:endParaRPr lang="en-US"/>
          </a:p>
        </p:txBody>
      </p:sp>
    </p:spTree>
    <p:extLst>
      <p:ext uri="{BB962C8B-B14F-4D97-AF65-F5344CB8AC3E}">
        <p14:creationId xmlns:p14="http://schemas.microsoft.com/office/powerpoint/2010/main" val="3318537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10</a:t>
            </a:fld>
            <a:endParaRPr lang="en-US"/>
          </a:p>
        </p:txBody>
      </p:sp>
    </p:spTree>
    <p:extLst>
      <p:ext uri="{BB962C8B-B14F-4D97-AF65-F5344CB8AC3E}">
        <p14:creationId xmlns:p14="http://schemas.microsoft.com/office/powerpoint/2010/main" val="265208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11</a:t>
            </a:fld>
            <a:endParaRPr lang="en-US"/>
          </a:p>
        </p:txBody>
      </p:sp>
    </p:spTree>
    <p:extLst>
      <p:ext uri="{BB962C8B-B14F-4D97-AF65-F5344CB8AC3E}">
        <p14:creationId xmlns:p14="http://schemas.microsoft.com/office/powerpoint/2010/main" val="370122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12</a:t>
            </a:fld>
            <a:endParaRPr lang="en-US"/>
          </a:p>
        </p:txBody>
      </p:sp>
    </p:spTree>
    <p:extLst>
      <p:ext uri="{BB962C8B-B14F-4D97-AF65-F5344CB8AC3E}">
        <p14:creationId xmlns:p14="http://schemas.microsoft.com/office/powerpoint/2010/main" val="4282598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b="0" i="0" dirty="0">
                <a:solidFill>
                  <a:srgbClr val="1D2228"/>
                </a:solidFill>
                <a:effectLst/>
                <a:latin typeface="Helvetica Neue"/>
              </a:rPr>
              <a:t>Agenda:</a:t>
            </a:r>
          </a:p>
          <a:p>
            <a:pPr algn="l">
              <a:spcAft>
                <a:spcPts val="0"/>
              </a:spcAft>
            </a:pPr>
            <a:r>
              <a:rPr lang="en-US" b="0" i="0" dirty="0">
                <a:solidFill>
                  <a:srgbClr val="1D2228"/>
                </a:solidFill>
                <a:effectLst/>
                <a:latin typeface="Helvetica Neue"/>
              </a:rPr>
              <a:t>Emotional check in.</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Proposal</a:t>
            </a:r>
          </a:p>
          <a:p>
            <a:pPr algn="l">
              <a:spcAft>
                <a:spcPts val="0"/>
              </a:spcAft>
            </a:pPr>
            <a:r>
              <a:rPr lang="en-US" b="0" i="0" dirty="0">
                <a:solidFill>
                  <a:srgbClr val="1D2228"/>
                </a:solidFill>
                <a:effectLst/>
                <a:latin typeface="Helvetica Neue"/>
              </a:rPr>
              <a:t>Easy mistake avoidance.</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July Due date.</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Tips for community versus university.</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Agenda:</a:t>
            </a:r>
          </a:p>
          <a:p>
            <a:pPr algn="l">
              <a:spcAft>
                <a:spcPts val="0"/>
              </a:spcAft>
            </a:pPr>
            <a:r>
              <a:rPr lang="en-US" b="0" i="0" dirty="0">
                <a:solidFill>
                  <a:srgbClr val="1D2228"/>
                </a:solidFill>
                <a:effectLst/>
                <a:latin typeface="Helvetica Neue"/>
              </a:rPr>
              <a:t>Introduction.</a:t>
            </a:r>
          </a:p>
          <a:p>
            <a:pPr algn="l">
              <a:spcAft>
                <a:spcPts val="0"/>
              </a:spcAft>
            </a:pPr>
            <a:r>
              <a:rPr lang="en-US" b="0" i="0" dirty="0">
                <a:solidFill>
                  <a:srgbClr val="1D2228"/>
                </a:solidFill>
                <a:effectLst/>
                <a:latin typeface="Helvetica Neue"/>
              </a:rPr>
              <a:t>Check in.</a:t>
            </a:r>
          </a:p>
          <a:p>
            <a:pPr algn="l">
              <a:spcAft>
                <a:spcPts val="0"/>
              </a:spcAft>
            </a:pPr>
            <a:r>
              <a:rPr lang="en-US" b="0" i="0" dirty="0">
                <a:solidFill>
                  <a:srgbClr val="1D2228"/>
                </a:solidFill>
                <a:effectLst/>
                <a:latin typeface="Helvetica Neue"/>
              </a:rPr>
              <a:t>Who you are. Community.</a:t>
            </a:r>
          </a:p>
          <a:p>
            <a:pPr algn="l">
              <a:spcAft>
                <a:spcPts val="0"/>
              </a:spcAft>
            </a:pPr>
            <a:r>
              <a:rPr lang="en-US" b="0" i="0" dirty="0">
                <a:solidFill>
                  <a:srgbClr val="1D2228"/>
                </a:solidFill>
                <a:effectLst/>
                <a:latin typeface="Helvetica Neue"/>
              </a:rPr>
              <a:t>Ask why you are here.</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Purpose:</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How to submit a winning workshop.</a:t>
            </a:r>
          </a:p>
          <a:p>
            <a:pPr algn="l">
              <a:spcAft>
                <a:spcPts val="0"/>
              </a:spcAft>
            </a:pPr>
            <a:r>
              <a:rPr lang="en-US" b="0" i="0" dirty="0">
                <a:solidFill>
                  <a:srgbClr val="1D2228"/>
                </a:solidFill>
                <a:effectLst/>
                <a:latin typeface="Helvetica Neue"/>
              </a:rPr>
              <a:t>Broad overview.</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Collaboration.</a:t>
            </a:r>
          </a:p>
          <a:p>
            <a:pPr algn="l">
              <a:spcAft>
                <a:spcPts val="0"/>
              </a:spcAft>
            </a:pPr>
            <a:r>
              <a:rPr lang="en-US" b="0" i="0" dirty="0">
                <a:solidFill>
                  <a:srgbClr val="1D2228"/>
                </a:solidFill>
                <a:effectLst/>
                <a:latin typeface="Helvetica Neue"/>
              </a:rPr>
              <a:t>Ideas.</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Tips: Collaborative experience.</a:t>
            </a:r>
          </a:p>
          <a:p>
            <a:pPr algn="l">
              <a:spcAft>
                <a:spcPts val="0"/>
              </a:spcAft>
            </a:pPr>
            <a:r>
              <a:rPr lang="en-US" b="0" i="0" dirty="0">
                <a:solidFill>
                  <a:srgbClr val="1D2228"/>
                </a:solidFill>
                <a:effectLst/>
                <a:latin typeface="Helvetica Neue"/>
              </a:rPr>
              <a:t>Not an innovative topic.</a:t>
            </a:r>
          </a:p>
          <a:p>
            <a:pPr algn="l">
              <a:spcAft>
                <a:spcPts val="0"/>
              </a:spcAft>
            </a:pPr>
            <a:r>
              <a:rPr lang="en-US" b="0" i="0" dirty="0">
                <a:solidFill>
                  <a:srgbClr val="1D2228"/>
                </a:solidFill>
                <a:effectLst/>
                <a:latin typeface="Helvetica Neue"/>
              </a:rPr>
              <a:t>Sharing experiences.</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Dominique:</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Wide audience.</a:t>
            </a:r>
          </a:p>
          <a:p>
            <a:pPr algn="l">
              <a:spcAft>
                <a:spcPts val="0"/>
              </a:spcAft>
            </a:pPr>
            <a:r>
              <a:rPr lang="en-US" b="0" i="0" dirty="0">
                <a:solidFill>
                  <a:srgbClr val="1D2228"/>
                </a:solidFill>
                <a:effectLst/>
                <a:latin typeface="Helvetica Neue"/>
              </a:rPr>
              <a:t>Different size programs.</a:t>
            </a:r>
          </a:p>
          <a:p>
            <a:pPr algn="l">
              <a:spcAft>
                <a:spcPts val="0"/>
              </a:spcAft>
            </a:pPr>
            <a:r>
              <a:rPr lang="en-US" b="0" i="0" dirty="0">
                <a:solidFill>
                  <a:srgbClr val="1D2228"/>
                </a:solidFill>
                <a:effectLst/>
                <a:latin typeface="Helvetica Neue"/>
              </a:rPr>
              <a:t>Who are you.</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Tangible take </a:t>
            </a:r>
            <a:r>
              <a:rPr lang="en-US" b="0" i="0" dirty="0" err="1">
                <a:solidFill>
                  <a:srgbClr val="1D2228"/>
                </a:solidFill>
                <a:effectLst/>
                <a:latin typeface="Helvetica Neue"/>
              </a:rPr>
              <a:t>aways</a:t>
            </a:r>
            <a:r>
              <a:rPr lang="en-US" b="0" i="0" dirty="0">
                <a:solidFill>
                  <a:srgbClr val="1D2228"/>
                </a:solidFill>
                <a:effectLst/>
                <a:latin typeface="Helvetica Neue"/>
              </a:rPr>
              <a:t>.</a:t>
            </a:r>
          </a:p>
          <a:p>
            <a:pPr algn="l">
              <a:spcAft>
                <a:spcPts val="0"/>
              </a:spcAft>
            </a:pPr>
            <a:r>
              <a:rPr lang="en-US" b="0" i="0" dirty="0">
                <a:solidFill>
                  <a:srgbClr val="1D2228"/>
                </a:solidFill>
                <a:effectLst/>
                <a:latin typeface="Helvetica Neue"/>
              </a:rPr>
              <a:t>What can I use back home</a:t>
            </a:r>
          </a:p>
          <a:p>
            <a:pPr algn="l">
              <a:spcAft>
                <a:spcPts val="0"/>
              </a:spcAft>
            </a:pPr>
            <a:r>
              <a:rPr lang="en-US" b="0" i="0" dirty="0">
                <a:solidFill>
                  <a:srgbClr val="1D2228"/>
                </a:solidFill>
                <a:effectLst/>
                <a:latin typeface="Helvetica Neue"/>
              </a:rPr>
              <a:t>Sharing: Give you rubric</a:t>
            </a:r>
          </a:p>
          <a:p>
            <a:pPr algn="l">
              <a:spcAft>
                <a:spcPts val="0"/>
              </a:spcAft>
            </a:pPr>
            <a:r>
              <a:rPr lang="en-US" b="0" i="0" dirty="0">
                <a:solidFill>
                  <a:srgbClr val="1D2228"/>
                </a:solidFill>
                <a:effectLst/>
                <a:latin typeface="Helvetica Neue"/>
              </a:rPr>
              <a:t>Deliverables.</a:t>
            </a:r>
          </a:p>
          <a:p>
            <a:pPr algn="l">
              <a:spcAft>
                <a:spcPts val="0"/>
              </a:spcAft>
            </a:pPr>
            <a:r>
              <a:rPr lang="en-US" b="0" i="0" dirty="0">
                <a:solidFill>
                  <a:srgbClr val="1D2228"/>
                </a:solidFill>
                <a:effectLst/>
                <a:latin typeface="Helvetica Neue"/>
              </a:rPr>
              <a:t>Steal the idea</a:t>
            </a:r>
          </a:p>
          <a:p>
            <a:pPr algn="l">
              <a:spcAft>
                <a:spcPts val="0"/>
              </a:spcAft>
            </a:pPr>
            <a:r>
              <a:rPr lang="en-US" b="0" i="0" dirty="0">
                <a:solidFill>
                  <a:srgbClr val="1D2228"/>
                </a:solidFill>
                <a:effectLst/>
                <a:latin typeface="Helvetica Neue"/>
              </a:rPr>
              <a:t>Share with others</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Encourage people to connect.</a:t>
            </a:r>
          </a:p>
          <a:p>
            <a:pPr algn="l">
              <a:spcAft>
                <a:spcPts val="0"/>
              </a:spcAft>
            </a:pPr>
            <a:r>
              <a:rPr lang="en-US" b="0" i="0" dirty="0">
                <a:solidFill>
                  <a:srgbClr val="1D2228"/>
                </a:solidFill>
                <a:effectLst/>
                <a:latin typeface="Helvetica Neue"/>
              </a:rPr>
              <a:t>Start submitting.</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Workshop</a:t>
            </a:r>
          </a:p>
          <a:p>
            <a:pPr algn="l">
              <a:spcAft>
                <a:spcPts val="0"/>
              </a:spcAft>
            </a:pPr>
            <a:r>
              <a:rPr lang="en-US" b="0" i="0" dirty="0">
                <a:solidFill>
                  <a:srgbClr val="1D2228"/>
                </a:solidFill>
                <a:effectLst/>
                <a:latin typeface="Helvetica Neue"/>
              </a:rPr>
              <a:t>Connect at the end.</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Question: Why</a:t>
            </a:r>
          </a:p>
          <a:p>
            <a:pPr algn="l">
              <a:spcAft>
                <a:spcPts val="0"/>
              </a:spcAft>
            </a:pPr>
            <a:r>
              <a:rPr lang="en-US" b="0" i="0" dirty="0">
                <a:solidFill>
                  <a:srgbClr val="1D2228"/>
                </a:solidFill>
                <a:effectLst/>
                <a:latin typeface="Helvetica Neue"/>
              </a:rPr>
              <a:t>More you can involve, the better.</a:t>
            </a:r>
          </a:p>
          <a:p>
            <a:pPr algn="l">
              <a:spcAft>
                <a:spcPts val="0"/>
              </a:spcAft>
            </a:pPr>
            <a:r>
              <a:rPr lang="en-US" b="0" i="0" dirty="0">
                <a:solidFill>
                  <a:srgbClr val="1D2228"/>
                </a:solidFill>
                <a:effectLst/>
                <a:latin typeface="Helvetica Neue"/>
              </a:rPr>
              <a:t> </a:t>
            </a:r>
          </a:p>
          <a:p>
            <a:pPr algn="l">
              <a:spcAft>
                <a:spcPts val="0"/>
              </a:spcAft>
            </a:pPr>
            <a:r>
              <a:rPr lang="en-US" b="0" i="0" dirty="0">
                <a:solidFill>
                  <a:srgbClr val="1D2228"/>
                </a:solidFill>
                <a:effectLst/>
                <a:latin typeface="Helvetica Neue"/>
              </a:rPr>
              <a:t>Submission:</a:t>
            </a:r>
          </a:p>
          <a:p>
            <a:pPr algn="l">
              <a:spcAft>
                <a:spcPts val="0"/>
              </a:spcAft>
            </a:pPr>
            <a:r>
              <a:rPr lang="en-US" b="0" i="0" dirty="0">
                <a:solidFill>
                  <a:srgbClr val="1D2228"/>
                </a:solidFill>
                <a:effectLst/>
                <a:latin typeface="Helvetica Neue"/>
              </a:rPr>
              <a:t>Mentoring.</a:t>
            </a:r>
          </a:p>
          <a:p>
            <a:pPr algn="l">
              <a:spcAft>
                <a:spcPts val="0"/>
              </a:spcAft>
            </a:pPr>
            <a:r>
              <a:rPr lang="en-US" b="0" i="0" dirty="0">
                <a:solidFill>
                  <a:srgbClr val="1D2228"/>
                </a:solidFill>
                <a:effectLst/>
                <a:latin typeface="Helvetica Neue"/>
              </a:rPr>
              <a:t> </a:t>
            </a:r>
          </a:p>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13</a:t>
            </a:fld>
            <a:endParaRPr lang="en-US"/>
          </a:p>
        </p:txBody>
      </p:sp>
    </p:spTree>
    <p:extLst>
      <p:ext uri="{BB962C8B-B14F-4D97-AF65-F5344CB8AC3E}">
        <p14:creationId xmlns:p14="http://schemas.microsoft.com/office/powerpoint/2010/main" val="15193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14</a:t>
            </a:fld>
            <a:endParaRPr lang="en-US"/>
          </a:p>
        </p:txBody>
      </p:sp>
    </p:spTree>
    <p:extLst>
      <p:ext uri="{BB962C8B-B14F-4D97-AF65-F5344CB8AC3E}">
        <p14:creationId xmlns:p14="http://schemas.microsoft.com/office/powerpoint/2010/main" val="37771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15</a:t>
            </a:fld>
            <a:endParaRPr lang="en-US"/>
          </a:p>
        </p:txBody>
      </p:sp>
    </p:spTree>
    <p:extLst>
      <p:ext uri="{BB962C8B-B14F-4D97-AF65-F5344CB8AC3E}">
        <p14:creationId xmlns:p14="http://schemas.microsoft.com/office/powerpoint/2010/main" val="80558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b="0" i="0" dirty="0">
                <a:solidFill>
                  <a:srgbClr val="1D2228"/>
                </a:solidFill>
                <a:effectLst/>
                <a:latin typeface="Helvetica Neue"/>
              </a:rPr>
              <a:t>Agenda:</a:t>
            </a:r>
          </a:p>
          <a:p>
            <a:pPr algn="l">
              <a:spcAft>
                <a:spcPts val="0"/>
              </a:spcAft>
            </a:pPr>
            <a:r>
              <a:rPr lang="en-US" b="0" i="0" dirty="0">
                <a:solidFill>
                  <a:srgbClr val="1D2228"/>
                </a:solidFill>
                <a:effectLst/>
                <a:latin typeface="Helvetica Neue"/>
              </a:rPr>
              <a:t>Emotional check in.</a:t>
            </a:r>
          </a:p>
          <a:p>
            <a:pPr algn="l">
              <a:spcAft>
                <a:spcPts val="0"/>
              </a:spcAft>
            </a:pPr>
            <a:r>
              <a:rPr lang="en-US" b="0" i="0" dirty="0">
                <a:solidFill>
                  <a:srgbClr val="1D2228"/>
                </a:solidFill>
                <a:effectLst/>
                <a:latin typeface="Helvetica Neue"/>
              </a:rPr>
              <a:t> </a:t>
            </a:r>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2</a:t>
            </a:fld>
            <a:endParaRPr lang="en-US"/>
          </a:p>
        </p:txBody>
      </p:sp>
    </p:spTree>
    <p:extLst>
      <p:ext uri="{BB962C8B-B14F-4D97-AF65-F5344CB8AC3E}">
        <p14:creationId xmlns:p14="http://schemas.microsoft.com/office/powerpoint/2010/main" val="12560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3</a:t>
            </a:fld>
            <a:endParaRPr lang="en-US"/>
          </a:p>
        </p:txBody>
      </p:sp>
    </p:spTree>
    <p:extLst>
      <p:ext uri="{BB962C8B-B14F-4D97-AF65-F5344CB8AC3E}">
        <p14:creationId xmlns:p14="http://schemas.microsoft.com/office/powerpoint/2010/main" val="30523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4</a:t>
            </a:fld>
            <a:endParaRPr lang="en-US"/>
          </a:p>
        </p:txBody>
      </p:sp>
    </p:spTree>
    <p:extLst>
      <p:ext uri="{BB962C8B-B14F-4D97-AF65-F5344CB8AC3E}">
        <p14:creationId xmlns:p14="http://schemas.microsoft.com/office/powerpoint/2010/main" val="220017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5</a:t>
            </a:fld>
            <a:endParaRPr lang="en-US"/>
          </a:p>
        </p:txBody>
      </p:sp>
    </p:spTree>
    <p:extLst>
      <p:ext uri="{BB962C8B-B14F-4D97-AF65-F5344CB8AC3E}">
        <p14:creationId xmlns:p14="http://schemas.microsoft.com/office/powerpoint/2010/main" val="70871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6</a:t>
            </a:fld>
            <a:endParaRPr lang="en-US"/>
          </a:p>
        </p:txBody>
      </p:sp>
    </p:spTree>
    <p:extLst>
      <p:ext uri="{BB962C8B-B14F-4D97-AF65-F5344CB8AC3E}">
        <p14:creationId xmlns:p14="http://schemas.microsoft.com/office/powerpoint/2010/main" val="4062337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7</a:t>
            </a:fld>
            <a:endParaRPr lang="en-US"/>
          </a:p>
        </p:txBody>
      </p:sp>
    </p:spTree>
    <p:extLst>
      <p:ext uri="{BB962C8B-B14F-4D97-AF65-F5344CB8AC3E}">
        <p14:creationId xmlns:p14="http://schemas.microsoft.com/office/powerpoint/2010/main" val="109914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8</a:t>
            </a:fld>
            <a:endParaRPr lang="en-US"/>
          </a:p>
        </p:txBody>
      </p:sp>
    </p:spTree>
    <p:extLst>
      <p:ext uri="{BB962C8B-B14F-4D97-AF65-F5344CB8AC3E}">
        <p14:creationId xmlns:p14="http://schemas.microsoft.com/office/powerpoint/2010/main" val="44418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5F60-8456-4FC0-8B5B-5B5E6DACCCF5}" type="slidenum">
              <a:rPr lang="en-US" smtClean="0"/>
              <a:t>9</a:t>
            </a:fld>
            <a:endParaRPr lang="en-US"/>
          </a:p>
        </p:txBody>
      </p:sp>
    </p:spTree>
    <p:extLst>
      <p:ext uri="{BB962C8B-B14F-4D97-AF65-F5344CB8AC3E}">
        <p14:creationId xmlns:p14="http://schemas.microsoft.com/office/powerpoint/2010/main" val="54310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FDF7-5F9C-4899-B11C-CB5E5101F3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78C85B-D312-405D-A192-22E702B81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F21FC-B4FC-4C2D-B9A3-BC52FE070661}"/>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5" name="Footer Placeholder 4">
            <a:extLst>
              <a:ext uri="{FF2B5EF4-FFF2-40B4-BE49-F238E27FC236}">
                <a16:creationId xmlns:a16="http://schemas.microsoft.com/office/drawing/2014/main" id="{3A63EBA2-B498-4065-892E-D907094D7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F7F72E-94A9-4B9C-B3D2-33DD90EDF088}"/>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780430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60C8D-B1E9-40A7-9FFF-8BFE1AC62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7CB9E-AFCD-459D-8663-E913F35569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85390-7677-461D-A29A-79BFEA025E40}"/>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5" name="Footer Placeholder 4">
            <a:extLst>
              <a:ext uri="{FF2B5EF4-FFF2-40B4-BE49-F238E27FC236}">
                <a16:creationId xmlns:a16="http://schemas.microsoft.com/office/drawing/2014/main" id="{7668B166-5D02-4887-92BA-E78C710D7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A1E66-E92F-42D2-8329-BC9F2AA53463}"/>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235551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0E51F2-3F02-438F-B16E-0EDED1CE47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4E6A4B-9F49-41A4-A629-66864A248A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49109-FE51-4F57-AAA5-A5D0E6C8FB3E}"/>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5" name="Footer Placeholder 4">
            <a:extLst>
              <a:ext uri="{FF2B5EF4-FFF2-40B4-BE49-F238E27FC236}">
                <a16:creationId xmlns:a16="http://schemas.microsoft.com/office/drawing/2014/main" id="{E909D9DB-D2B0-437D-BEA4-477B54194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9EB66-339F-46A1-A806-CA214BED3295}"/>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138990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3876-4AFA-4D99-861C-E66947BDC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856AC-BB94-4EE3-841A-FD120049C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A4EDF-5254-45DC-BE9F-527F979791B3}"/>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5" name="Footer Placeholder 4">
            <a:extLst>
              <a:ext uri="{FF2B5EF4-FFF2-40B4-BE49-F238E27FC236}">
                <a16:creationId xmlns:a16="http://schemas.microsoft.com/office/drawing/2014/main" id="{B4E98732-2859-4065-856F-12FDCF903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E7534-9CCC-47D4-BBB1-D36C66E25425}"/>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1101064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FBC8-7A24-493A-BAE3-9A9741A99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B29746-78E9-47D0-812E-981E09B5D1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C3301F-358D-4D4F-9DF0-2F44EE4B96AD}"/>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5" name="Footer Placeholder 4">
            <a:extLst>
              <a:ext uri="{FF2B5EF4-FFF2-40B4-BE49-F238E27FC236}">
                <a16:creationId xmlns:a16="http://schemas.microsoft.com/office/drawing/2014/main" id="{EDFE6730-76E1-4993-B410-6564A3AA5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713AC-1FC8-4B64-89FE-7031CA1EFD0C}"/>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2678622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570B-49CB-462F-A753-489FB1FB09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E00470-C8AA-459D-B74B-D333967225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C043F-5B30-4133-8019-B8BB1C5003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E521B3-27B3-4CDB-9BE0-C016ED627A10}"/>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6" name="Footer Placeholder 5">
            <a:extLst>
              <a:ext uri="{FF2B5EF4-FFF2-40B4-BE49-F238E27FC236}">
                <a16:creationId xmlns:a16="http://schemas.microsoft.com/office/drawing/2014/main" id="{B2E46454-9D5E-43B3-BB27-38045D7F6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4E5B5-AE1E-4D63-8227-503AC23B0D90}"/>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84676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93F4-1BFF-4B57-B455-3D42087BD0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08F994-8780-4C3A-B2D6-1BAC3DDAE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5653C-892E-4BD9-AD38-ACA43D2861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FF6494-1E2E-47FF-99DF-7F8008FC2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3F85E-3484-4CCB-8532-12A4B1D6D8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EA6548-3976-49E4-895D-D53608D5D237}"/>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8" name="Footer Placeholder 7">
            <a:extLst>
              <a:ext uri="{FF2B5EF4-FFF2-40B4-BE49-F238E27FC236}">
                <a16:creationId xmlns:a16="http://schemas.microsoft.com/office/drawing/2014/main" id="{447113DF-AF03-4E77-8D7C-E157D1F3E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153854-4A6A-4907-9D31-3966E83691E1}"/>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3135009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61BF-ECC8-48F7-9FEE-0E075AE293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A8A3EA-A812-4708-BBE0-512E6DE65AF6}"/>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4" name="Footer Placeholder 3">
            <a:extLst>
              <a:ext uri="{FF2B5EF4-FFF2-40B4-BE49-F238E27FC236}">
                <a16:creationId xmlns:a16="http://schemas.microsoft.com/office/drawing/2014/main" id="{3850797B-1810-4EE3-AED7-0CBE0EA722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8D5A7A-B63D-431A-A05C-02E5B5EC96D2}"/>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225175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A3BDF-867E-4C90-8F1D-748B1551E073}"/>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3" name="Footer Placeholder 2">
            <a:extLst>
              <a:ext uri="{FF2B5EF4-FFF2-40B4-BE49-F238E27FC236}">
                <a16:creationId xmlns:a16="http://schemas.microsoft.com/office/drawing/2014/main" id="{86C1B742-78C9-41A7-BBD9-EFA4907235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3146CA-36E9-4B89-9FF6-B217DB1C7EB7}"/>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223378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83E8-585A-40B8-9FCF-82C22F49D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DCD074-F827-499E-96D1-FA6300EA6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352EDA-C0B2-4DF0-A582-B0BF93BB1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BB4A0-371C-4B3D-A328-C006582C0D6A}"/>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6" name="Footer Placeholder 5">
            <a:extLst>
              <a:ext uri="{FF2B5EF4-FFF2-40B4-BE49-F238E27FC236}">
                <a16:creationId xmlns:a16="http://schemas.microsoft.com/office/drawing/2014/main" id="{ECDDBDC0-110F-4D89-9CB7-812B87549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9DCB3-8066-4BAF-84C3-880348023388}"/>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109559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A3BE-1CD9-47E0-B54C-1203F52E0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377E7-5D92-43F9-BCA3-911EF7793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0CB036-994A-4763-A1B1-08E924487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50F94-353D-442B-9201-0E6436D24E5B}"/>
              </a:ext>
            </a:extLst>
          </p:cNvPr>
          <p:cNvSpPr>
            <a:spLocks noGrp="1"/>
          </p:cNvSpPr>
          <p:nvPr>
            <p:ph type="dt" sz="half" idx="10"/>
          </p:nvPr>
        </p:nvSpPr>
        <p:spPr/>
        <p:txBody>
          <a:bodyPr/>
          <a:lstStyle/>
          <a:p>
            <a:fld id="{AB08D0AA-C6E6-48AC-9103-1FD27F548D28}" type="datetimeFigureOut">
              <a:rPr lang="en-US" smtClean="0"/>
              <a:t>1/26/2022</a:t>
            </a:fld>
            <a:endParaRPr lang="en-US"/>
          </a:p>
        </p:txBody>
      </p:sp>
      <p:sp>
        <p:nvSpPr>
          <p:cNvPr id="6" name="Footer Placeholder 5">
            <a:extLst>
              <a:ext uri="{FF2B5EF4-FFF2-40B4-BE49-F238E27FC236}">
                <a16:creationId xmlns:a16="http://schemas.microsoft.com/office/drawing/2014/main" id="{DC1DBBC0-BC2F-4EDC-89D3-C1294F926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C8A71-4597-4938-9451-D4A4272B50DF}"/>
              </a:ext>
            </a:extLst>
          </p:cNvPr>
          <p:cNvSpPr>
            <a:spLocks noGrp="1"/>
          </p:cNvSpPr>
          <p:nvPr>
            <p:ph type="sldNum" sz="quarter" idx="12"/>
          </p:nvPr>
        </p:nvSpPr>
        <p:spPr/>
        <p:txBody>
          <a:bodyPr/>
          <a:lstStyle/>
          <a:p>
            <a:fld id="{8312007C-3C7B-4940-AF7E-C3A102666D3C}" type="slidenum">
              <a:rPr lang="en-US" smtClean="0"/>
              <a:t>‹#›</a:t>
            </a:fld>
            <a:endParaRPr lang="en-US"/>
          </a:p>
        </p:txBody>
      </p:sp>
    </p:spTree>
    <p:extLst>
      <p:ext uri="{BB962C8B-B14F-4D97-AF65-F5344CB8AC3E}">
        <p14:creationId xmlns:p14="http://schemas.microsoft.com/office/powerpoint/2010/main" val="191283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AFB42-454B-425D-8E59-F0E85A97C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87057-801D-4F23-A14A-0E03C7B8D0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24904-9E09-43EF-825E-6BA3315815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8D0AA-C6E6-48AC-9103-1FD27F548D28}" type="datetimeFigureOut">
              <a:rPr lang="en-US" smtClean="0"/>
              <a:t>1/26/2022</a:t>
            </a:fld>
            <a:endParaRPr lang="en-US"/>
          </a:p>
        </p:txBody>
      </p:sp>
      <p:sp>
        <p:nvSpPr>
          <p:cNvPr id="5" name="Footer Placeholder 4">
            <a:extLst>
              <a:ext uri="{FF2B5EF4-FFF2-40B4-BE49-F238E27FC236}">
                <a16:creationId xmlns:a16="http://schemas.microsoft.com/office/drawing/2014/main" id="{EC665789-8A65-4AB6-B322-2DBC93CC1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2694F8-0111-47A8-B663-44B687FFD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2007C-3C7B-4940-AF7E-C3A102666D3C}" type="slidenum">
              <a:rPr lang="en-US" smtClean="0"/>
              <a:t>‹#›</a:t>
            </a:fld>
            <a:endParaRPr lang="en-US"/>
          </a:p>
        </p:txBody>
      </p:sp>
    </p:spTree>
    <p:extLst>
      <p:ext uri="{BB962C8B-B14F-4D97-AF65-F5344CB8AC3E}">
        <p14:creationId xmlns:p14="http://schemas.microsoft.com/office/powerpoint/2010/main" val="3657720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gi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533E31-F299-4763-8797-109E84E841DC}"/>
              </a:ext>
            </a:extLst>
          </p:cNvPr>
          <p:cNvSpPr txBox="1"/>
          <p:nvPr/>
        </p:nvSpPr>
        <p:spPr>
          <a:xfrm>
            <a:off x="601980" y="579676"/>
            <a:ext cx="11077402" cy="4893647"/>
          </a:xfrm>
          <a:prstGeom prst="rect">
            <a:avLst/>
          </a:prstGeom>
          <a:noFill/>
        </p:spPr>
        <p:txBody>
          <a:bodyPr wrap="square">
            <a:spAutoFit/>
          </a:bodyPr>
          <a:lstStyle/>
          <a:p>
            <a:r>
              <a:rPr lang="en-US" sz="5400" dirty="0">
                <a:solidFill>
                  <a:schemeClr val="bg1"/>
                </a:solidFill>
              </a:rPr>
              <a:t>Coffee with the APDIM Council</a:t>
            </a:r>
          </a:p>
          <a:p>
            <a:r>
              <a:rPr lang="en-US" sz="5400" dirty="0">
                <a:solidFill>
                  <a:schemeClr val="bg1"/>
                </a:solidFill>
              </a:rPr>
              <a:t>Q&amp;A with RC-IM Leadership</a:t>
            </a:r>
          </a:p>
          <a:p>
            <a:endParaRPr lang="en-US" sz="4400" dirty="0">
              <a:solidFill>
                <a:schemeClr val="bg1"/>
              </a:solidFill>
            </a:endParaRPr>
          </a:p>
          <a:p>
            <a:endParaRPr lang="en-US" sz="4400" dirty="0">
              <a:solidFill>
                <a:schemeClr val="bg1"/>
              </a:solidFill>
            </a:endParaRPr>
          </a:p>
          <a:p>
            <a:r>
              <a:rPr lang="en-US" sz="3600" dirty="0">
                <a:solidFill>
                  <a:schemeClr val="bg1"/>
                </a:solidFill>
              </a:rPr>
              <a:t>January 24, 2022</a:t>
            </a:r>
          </a:p>
          <a:p>
            <a:r>
              <a:rPr lang="en-US" sz="3600" dirty="0">
                <a:solidFill>
                  <a:schemeClr val="bg1"/>
                </a:solidFill>
              </a:rPr>
              <a:t>2:00-3:00 PM EST</a:t>
            </a:r>
          </a:p>
          <a:p>
            <a:endParaRPr lang="en-US" sz="4400" dirty="0">
              <a:solidFill>
                <a:schemeClr val="bg1"/>
              </a:solidFill>
            </a:endParaRPr>
          </a:p>
        </p:txBody>
      </p:sp>
    </p:spTree>
    <p:extLst>
      <p:ext uri="{BB962C8B-B14F-4D97-AF65-F5344CB8AC3E}">
        <p14:creationId xmlns:p14="http://schemas.microsoft.com/office/powerpoint/2010/main" val="363934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3" name="Subtitle 2">
            <a:extLst>
              <a:ext uri="{FF2B5EF4-FFF2-40B4-BE49-F238E27FC236}">
                <a16:creationId xmlns:a16="http://schemas.microsoft.com/office/drawing/2014/main" id="{CC406ADA-DB2F-4568-A314-CD3AF475FD45}"/>
              </a:ext>
            </a:extLst>
          </p:cNvPr>
          <p:cNvSpPr>
            <a:spLocks noGrp="1"/>
          </p:cNvSpPr>
          <p:nvPr>
            <p:ph type="subTitle" idx="1"/>
          </p:nvPr>
        </p:nvSpPr>
        <p:spPr>
          <a:xfrm>
            <a:off x="310625" y="949796"/>
            <a:ext cx="7842283" cy="5645683"/>
          </a:xfrm>
        </p:spPr>
        <p:txBody>
          <a:bodyPr>
            <a:normAutofit/>
          </a:bodyPr>
          <a:lstStyle/>
          <a:p>
            <a:pPr algn="l"/>
            <a:r>
              <a:rPr lang="en-US" sz="2800" b="0" i="0" dirty="0">
                <a:solidFill>
                  <a:schemeClr val="bg1"/>
                </a:solidFill>
                <a:effectLst/>
                <a:latin typeface="Arial" panose="020B0604020202020204" pitchFamily="34" charset="0"/>
              </a:rPr>
              <a:t> - Questions about need for protected time (FTE) for program coordinators as well as Core/APD. Other requests to give us more time to implement give budget cycles.</a:t>
            </a:r>
          </a:p>
          <a:p>
            <a:pPr algn="l"/>
            <a:r>
              <a:rPr lang="en-US" sz="1800" b="1" i="0" dirty="0">
                <a:solidFill>
                  <a:schemeClr val="bg1"/>
                </a:solidFill>
                <a:effectLst/>
                <a:latin typeface="Arial" panose="020B0604020202020204" pitchFamily="34" charset="0"/>
              </a:rPr>
              <a:t>JVCOMMENT: At the September 2021 APDIM meeting and when the FTE requirements were vetted in the fall of 2021, the RC heard from a number of PDs to consider a future enforcement date for the new requirements. It appreciated the comments and asked the ACGME to consider an effective date to July 1, 2022 and an enforcement date of July 1, 2023. The effective date will ensure that everyone knows that there are FTE requirements in place and the enforcement date will give programs and institutions time demonstrate/document compliance with them. The ACGME will be reviewing (and hopefully approving) of the FTE requirements at its upcoming early February meeting.</a:t>
            </a:r>
            <a:endParaRPr lang="en-US" sz="2800" b="0" i="0" dirty="0">
              <a:solidFill>
                <a:schemeClr val="bg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schemeClr val="bg1"/>
              </a:solidFill>
            </a:endParaRP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Tree>
    <p:extLst>
      <p:ext uri="{BB962C8B-B14F-4D97-AF65-F5344CB8AC3E}">
        <p14:creationId xmlns:p14="http://schemas.microsoft.com/office/powerpoint/2010/main" val="228111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6" name="Subtitle 5">
            <a:extLst>
              <a:ext uri="{FF2B5EF4-FFF2-40B4-BE49-F238E27FC236}">
                <a16:creationId xmlns:a16="http://schemas.microsoft.com/office/drawing/2014/main" id="{093BEFEA-0ADE-4B45-9DD7-EDFACECD0837}"/>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C0BEB451-FC37-495D-B54F-4F0D3F40BFC5}"/>
              </a:ext>
            </a:extLst>
          </p:cNvPr>
          <p:cNvPicPr>
            <a:picLocks noChangeAspect="1"/>
          </p:cNvPicPr>
          <p:nvPr/>
        </p:nvPicPr>
        <p:blipFill>
          <a:blip r:embed="rId4"/>
          <a:stretch>
            <a:fillRect/>
          </a:stretch>
        </p:blipFill>
        <p:spPr>
          <a:xfrm>
            <a:off x="75749" y="910232"/>
            <a:ext cx="5643036" cy="2796064"/>
          </a:xfrm>
          <a:prstGeom prst="rect">
            <a:avLst/>
          </a:prstGeom>
        </p:spPr>
      </p:pic>
      <p:grpSp>
        <p:nvGrpSpPr>
          <p:cNvPr id="13" name="Group 12">
            <a:extLst>
              <a:ext uri="{FF2B5EF4-FFF2-40B4-BE49-F238E27FC236}">
                <a16:creationId xmlns:a16="http://schemas.microsoft.com/office/drawing/2014/main" id="{E6A520FF-0E4F-400C-9697-90B87A9C3E9D}"/>
              </a:ext>
            </a:extLst>
          </p:cNvPr>
          <p:cNvGrpSpPr/>
          <p:nvPr/>
        </p:nvGrpSpPr>
        <p:grpSpPr>
          <a:xfrm>
            <a:off x="5713647" y="910232"/>
            <a:ext cx="6402604" cy="5920412"/>
            <a:chOff x="5856243" y="862914"/>
            <a:chExt cx="5873218" cy="5671165"/>
          </a:xfrm>
        </p:grpSpPr>
        <p:pic>
          <p:nvPicPr>
            <p:cNvPr id="10" name="Picture 9">
              <a:extLst>
                <a:ext uri="{FF2B5EF4-FFF2-40B4-BE49-F238E27FC236}">
                  <a16:creationId xmlns:a16="http://schemas.microsoft.com/office/drawing/2014/main" id="{3FF1956A-0CDA-4D6B-A101-00079B6D784F}"/>
                </a:ext>
              </a:extLst>
            </p:cNvPr>
            <p:cNvPicPr>
              <a:picLocks noChangeAspect="1"/>
            </p:cNvPicPr>
            <p:nvPr/>
          </p:nvPicPr>
          <p:blipFill>
            <a:blip r:embed="rId5"/>
            <a:stretch>
              <a:fillRect/>
            </a:stretch>
          </p:blipFill>
          <p:spPr>
            <a:xfrm>
              <a:off x="5856243" y="862914"/>
              <a:ext cx="5873218" cy="5326872"/>
            </a:xfrm>
            <a:prstGeom prst="rect">
              <a:avLst/>
            </a:prstGeom>
          </p:spPr>
        </p:pic>
        <p:pic>
          <p:nvPicPr>
            <p:cNvPr id="12" name="Picture 11">
              <a:extLst>
                <a:ext uri="{FF2B5EF4-FFF2-40B4-BE49-F238E27FC236}">
                  <a16:creationId xmlns:a16="http://schemas.microsoft.com/office/drawing/2014/main" id="{57FD4EFA-39F5-471A-80D8-65C454D9EDCF}"/>
                </a:ext>
              </a:extLst>
            </p:cNvPr>
            <p:cNvPicPr>
              <a:picLocks noChangeAspect="1"/>
            </p:cNvPicPr>
            <p:nvPr/>
          </p:nvPicPr>
          <p:blipFill>
            <a:blip r:embed="rId6"/>
            <a:stretch>
              <a:fillRect/>
            </a:stretch>
          </p:blipFill>
          <p:spPr>
            <a:xfrm>
              <a:off x="5856243" y="6189787"/>
              <a:ext cx="5873218" cy="344292"/>
            </a:xfrm>
            <a:prstGeom prst="rect">
              <a:avLst/>
            </a:prstGeom>
          </p:spPr>
        </p:pic>
      </p:grpSp>
    </p:spTree>
    <p:extLst>
      <p:ext uri="{BB962C8B-B14F-4D97-AF65-F5344CB8AC3E}">
        <p14:creationId xmlns:p14="http://schemas.microsoft.com/office/powerpoint/2010/main" val="2611626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6" name="Subtitle 5">
            <a:extLst>
              <a:ext uri="{FF2B5EF4-FFF2-40B4-BE49-F238E27FC236}">
                <a16:creationId xmlns:a16="http://schemas.microsoft.com/office/drawing/2014/main" id="{093BEFEA-0ADE-4B45-9DD7-EDFACECD0837}"/>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7B7A3897-FF9A-4867-AE1F-7033226D2CF1}"/>
              </a:ext>
            </a:extLst>
          </p:cNvPr>
          <p:cNvPicPr>
            <a:picLocks noChangeAspect="1"/>
          </p:cNvPicPr>
          <p:nvPr/>
        </p:nvPicPr>
        <p:blipFill>
          <a:blip r:embed="rId4"/>
          <a:stretch>
            <a:fillRect/>
          </a:stretch>
        </p:blipFill>
        <p:spPr>
          <a:xfrm>
            <a:off x="462539" y="914390"/>
            <a:ext cx="8049446" cy="2803546"/>
          </a:xfrm>
          <a:prstGeom prst="rect">
            <a:avLst/>
          </a:prstGeom>
        </p:spPr>
      </p:pic>
    </p:spTree>
    <p:extLst>
      <p:ext uri="{BB962C8B-B14F-4D97-AF65-F5344CB8AC3E}">
        <p14:creationId xmlns:p14="http://schemas.microsoft.com/office/powerpoint/2010/main" val="139766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Council Elections: VOTE!</a:t>
            </a:r>
          </a:p>
        </p:txBody>
      </p:sp>
      <p:pic>
        <p:nvPicPr>
          <p:cNvPr id="5" name="Picture 4">
            <a:extLst>
              <a:ext uri="{FF2B5EF4-FFF2-40B4-BE49-F238E27FC236}">
                <a16:creationId xmlns:a16="http://schemas.microsoft.com/office/drawing/2014/main" id="{D8954EBF-6B14-49C5-8076-E9533624CD34}"/>
              </a:ext>
            </a:extLst>
          </p:cNvPr>
          <p:cNvPicPr>
            <a:picLocks noChangeAspect="1"/>
          </p:cNvPicPr>
          <p:nvPr/>
        </p:nvPicPr>
        <p:blipFill>
          <a:blip r:embed="rId4"/>
          <a:stretch>
            <a:fillRect/>
          </a:stretch>
        </p:blipFill>
        <p:spPr>
          <a:xfrm>
            <a:off x="1213104" y="1019236"/>
            <a:ext cx="4882896" cy="5486400"/>
          </a:xfrm>
          <a:prstGeom prst="rect">
            <a:avLst/>
          </a:prstGeom>
        </p:spPr>
      </p:pic>
    </p:spTree>
    <p:extLst>
      <p:ext uri="{BB962C8B-B14F-4D97-AF65-F5344CB8AC3E}">
        <p14:creationId xmlns:p14="http://schemas.microsoft.com/office/powerpoint/2010/main" val="3156304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5" name="Subtitle 2">
            <a:extLst>
              <a:ext uri="{FF2B5EF4-FFF2-40B4-BE49-F238E27FC236}">
                <a16:creationId xmlns:a16="http://schemas.microsoft.com/office/drawing/2014/main" id="{504ADCA1-D388-4EFD-B25F-9883D8698210}"/>
              </a:ext>
            </a:extLst>
          </p:cNvPr>
          <p:cNvSpPr>
            <a:spLocks noGrp="1"/>
          </p:cNvSpPr>
          <p:nvPr>
            <p:ph type="subTitle" idx="1"/>
          </p:nvPr>
        </p:nvSpPr>
        <p:spPr>
          <a:xfrm>
            <a:off x="2881746" y="4475800"/>
            <a:ext cx="4461164" cy="1259837"/>
          </a:xfrm>
        </p:spPr>
        <p:txBody>
          <a:bodyPr>
            <a:normAutofit/>
          </a:bodyPr>
          <a:lstStyle/>
          <a:p>
            <a:pPr marR="0" lvl="0" algn="l" defTabSz="914400" rtl="0" eaLnBrk="1" fontAlgn="auto" latinLnBrk="0" hangingPunct="1">
              <a:lnSpc>
                <a:spcPct val="100000"/>
              </a:lnSpc>
              <a:spcBef>
                <a:spcPts val="0"/>
              </a:spcBef>
              <a:spcAft>
                <a:spcPts val="0"/>
              </a:spcAft>
              <a:buClrTx/>
              <a:buSzTx/>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Thank You!</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Sima Desai M.D., F.A.C.P. | OHSU People | OHSU">
            <a:extLst>
              <a:ext uri="{FF2B5EF4-FFF2-40B4-BE49-F238E27FC236}">
                <a16:creationId xmlns:a16="http://schemas.microsoft.com/office/drawing/2014/main" id="{AC935D08-2788-47B5-BD95-6E5D3CAE4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575" y="1307238"/>
            <a:ext cx="2919425" cy="32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0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590CB7F5-18CA-4647-9171-97F24D847FEA}"/>
              </a:ext>
            </a:extLst>
          </p:cNvPr>
          <p:cNvSpPr>
            <a:spLocks noGrp="1"/>
          </p:cNvSpPr>
          <p:nvPr>
            <p:ph type="subTitle" idx="1"/>
          </p:nvPr>
        </p:nvSpPr>
        <p:spPr>
          <a:xfrm>
            <a:off x="675028" y="918829"/>
            <a:ext cx="8557924" cy="4739222"/>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Calibri" panose="020F0502020204030204"/>
              </a:rPr>
              <a:t>In the chat: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dirty="0">
              <a:solidFill>
                <a:prstClr val="white"/>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4800" dirty="0">
                <a:solidFill>
                  <a:prstClr val="white"/>
                </a:solidFill>
                <a:latin typeface="Calibri" panose="020F0502020204030204"/>
              </a:rPr>
              <a:t>What is one thing you’ll take away from this CWC?</a:t>
            </a:r>
          </a:p>
          <a:p>
            <a:pPr marR="0" lvl="0" algn="l" defTabSz="914400" rtl="0" eaLnBrk="1" fontAlgn="auto" latinLnBrk="0" hangingPunct="1">
              <a:lnSpc>
                <a:spcPct val="100000"/>
              </a:lnSpc>
              <a:spcBef>
                <a:spcPts val="0"/>
              </a:spcBef>
              <a:spcAft>
                <a:spcPts val="0"/>
              </a:spcAft>
              <a:buClrTx/>
              <a:buSzTx/>
              <a:tabLst/>
              <a:defRPr/>
            </a:pPr>
            <a:endParaRPr lang="en-US" sz="4800" dirty="0">
              <a:solidFill>
                <a:prstClr val="white"/>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4800" dirty="0">
                <a:solidFill>
                  <a:prstClr val="white"/>
                </a:solidFill>
                <a:latin typeface="Calibri" panose="020F0502020204030204"/>
              </a:rPr>
              <a:t>(Optional) Coffee mug selfie!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solidFill>
                <a:schemeClr val="bg1"/>
              </a:solidFill>
            </a:endParaRPr>
          </a:p>
        </p:txBody>
      </p:sp>
      <p:sp>
        <p:nvSpPr>
          <p:cNvPr id="5" name="Subtitle 2">
            <a:extLst>
              <a:ext uri="{FF2B5EF4-FFF2-40B4-BE49-F238E27FC236}">
                <a16:creationId xmlns:a16="http://schemas.microsoft.com/office/drawing/2014/main" id="{EC6154FD-9CED-4308-9295-718FF750EBCF}"/>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pic>
        <p:nvPicPr>
          <p:cNvPr id="7" name="Graphic 6" descr="Chat">
            <a:extLst>
              <a:ext uri="{FF2B5EF4-FFF2-40B4-BE49-F238E27FC236}">
                <a16:creationId xmlns:a16="http://schemas.microsoft.com/office/drawing/2014/main" id="{DB6CC9AB-8646-4F3C-A1AC-1FF76ACC77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284" y="5855879"/>
            <a:ext cx="1158433" cy="1061429"/>
          </a:xfrm>
          <a:prstGeom prst="rect">
            <a:avLst/>
          </a:prstGeom>
        </p:spPr>
      </p:pic>
    </p:spTree>
    <p:extLst>
      <p:ext uri="{BB962C8B-B14F-4D97-AF65-F5344CB8AC3E}">
        <p14:creationId xmlns:p14="http://schemas.microsoft.com/office/powerpoint/2010/main" val="21579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26" presetClass="emph" presetSubtype="0" repeatCount="indefinite" fill="hold" nodeType="withEffect">
                                  <p:stCondLst>
                                    <p:cond delay="0"/>
                                  </p:stCondLst>
                                  <p:childTnLst>
                                    <p:animEffect transition="out" filter="fade">
                                      <p:cBhvr>
                                        <p:cTn id="8" dur="1000" tmFilter="0, 0; .2, .5; .8, .5; 1, 0"/>
                                        <p:tgtEl>
                                          <p:spTgt spid="7"/>
                                        </p:tgtEl>
                                      </p:cBhvr>
                                    </p:animEffect>
                                    <p:animScale>
                                      <p:cBhvr>
                                        <p:cTn id="9"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Oval 3">
            <a:extLst>
              <a:ext uri="{FF2B5EF4-FFF2-40B4-BE49-F238E27FC236}">
                <a16:creationId xmlns:a16="http://schemas.microsoft.com/office/drawing/2014/main" id="{3606F7DD-F522-4550-B4D7-CAD419C4A131}"/>
              </a:ext>
            </a:extLst>
          </p:cNvPr>
          <p:cNvSpPr/>
          <p:nvPr/>
        </p:nvSpPr>
        <p:spPr>
          <a:xfrm rot="19126965">
            <a:off x="647639" y="940770"/>
            <a:ext cx="5715000" cy="5715000"/>
          </a:xfrm>
          <a:prstGeom prst="ellipse">
            <a:avLst/>
          </a:prstGeom>
          <a:blipFill dpi="0" rotWithShape="1">
            <a:blip r:embed="rId4"/>
            <a:srcRect/>
            <a:stretch>
              <a:fillRect l="-86" t="-269" r="-340" b="-102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at">
            <a:extLst>
              <a:ext uri="{FF2B5EF4-FFF2-40B4-BE49-F238E27FC236}">
                <a16:creationId xmlns:a16="http://schemas.microsoft.com/office/drawing/2014/main" id="{40435541-97D4-44A8-977E-B0A0098E41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84" y="5855879"/>
            <a:ext cx="1158433" cy="1061429"/>
          </a:xfrm>
          <a:prstGeom prst="rect">
            <a:avLst/>
          </a:prstGeom>
        </p:spPr>
      </p:pic>
      <p:sp>
        <p:nvSpPr>
          <p:cNvPr id="6" name="TextBox 5">
            <a:extLst>
              <a:ext uri="{FF2B5EF4-FFF2-40B4-BE49-F238E27FC236}">
                <a16:creationId xmlns:a16="http://schemas.microsoft.com/office/drawing/2014/main" id="{55C0AE09-4928-4524-8853-72B4C203E6D9}"/>
              </a:ext>
            </a:extLst>
          </p:cNvPr>
          <p:cNvSpPr txBox="1"/>
          <p:nvPr/>
        </p:nvSpPr>
        <p:spPr>
          <a:xfrm>
            <a:off x="6382289" y="1285111"/>
            <a:ext cx="5538511" cy="2062103"/>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Identify at least two emotions you are experiencing today.</a:t>
            </a:r>
          </a:p>
          <a:p>
            <a:pPr algn="ctr"/>
            <a:endParaRPr lang="en-US" sz="3200" dirty="0">
              <a:solidFill>
                <a:schemeClr val="bg1"/>
              </a:solidFill>
              <a:latin typeface="Arial" panose="020B0604020202020204" pitchFamily="34" charset="0"/>
              <a:cs typeface="Arial" panose="020B0604020202020204" pitchFamily="34" charset="0"/>
            </a:endParaRPr>
          </a:p>
          <a:p>
            <a:pPr algn="r"/>
            <a:r>
              <a:rPr lang="en-US" sz="3200" dirty="0">
                <a:solidFill>
                  <a:schemeClr val="bg1"/>
                </a:solidFill>
                <a:latin typeface="Arial" panose="020B0604020202020204" pitchFamily="34" charset="0"/>
                <a:cs typeface="Arial" panose="020B0604020202020204" pitchFamily="34" charset="0"/>
              </a:rPr>
              <a:t>If you like, share in the chat.</a:t>
            </a:r>
            <a:endParaRPr lang="en-US" dirty="0">
              <a:solidFill>
                <a:schemeClr val="bg1"/>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0909BF05-26DF-4CD5-A6EB-D2189339FF66}"/>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Tree>
    <p:extLst>
      <p:ext uri="{BB962C8B-B14F-4D97-AF65-F5344CB8AC3E}">
        <p14:creationId xmlns:p14="http://schemas.microsoft.com/office/powerpoint/2010/main" val="11823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5400000">
                                      <p:cBhvr>
                                        <p:cTn id="6" dur="20000" fill="hold"/>
                                        <p:tgtEl>
                                          <p:spTgt spid="4"/>
                                        </p:tgtEl>
                                        <p:attrNameLst>
                                          <p:attrName>r</p:attrName>
                                        </p:attrNameLst>
                                      </p:cBhvr>
                                    </p:animRot>
                                  </p:childTnLst>
                                </p:cTn>
                              </p:par>
                              <p:par>
                                <p:cTn id="7" presetID="26" presetClass="emph" presetSubtype="0" repeatCount="indefinite" fill="hold" nodeType="withEffect">
                                  <p:stCondLst>
                                    <p:cond delay="0"/>
                                  </p:stCondLst>
                                  <p:childTnLst>
                                    <p:animEffect transition="out" filter="fade">
                                      <p:cBhvr>
                                        <p:cTn id="8" dur="1000" tmFilter="0, 0; .2, .5; .8, .5; 1, 0"/>
                                        <p:tgtEl>
                                          <p:spTgt spid="5"/>
                                        </p:tgtEl>
                                      </p:cBhvr>
                                    </p:animEffect>
                                    <p:animScale>
                                      <p:cBhvr>
                                        <p:cTn id="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5" name="Subtitle 2">
            <a:extLst>
              <a:ext uri="{FF2B5EF4-FFF2-40B4-BE49-F238E27FC236}">
                <a16:creationId xmlns:a16="http://schemas.microsoft.com/office/drawing/2014/main" id="{504ADCA1-D388-4EFD-B25F-9883D8698210}"/>
              </a:ext>
            </a:extLst>
          </p:cNvPr>
          <p:cNvSpPr>
            <a:spLocks noGrp="1"/>
          </p:cNvSpPr>
          <p:nvPr>
            <p:ph type="subTitle" idx="1"/>
          </p:nvPr>
        </p:nvSpPr>
        <p:spPr>
          <a:xfrm>
            <a:off x="1008811" y="1122363"/>
            <a:ext cx="6525603" cy="4521593"/>
          </a:xfrm>
        </p:spPr>
        <p:txBody>
          <a:bodyPr>
            <a:normAutofit/>
          </a:bodyPr>
          <a:lstStyle/>
          <a:p>
            <a:pPr algn="l">
              <a:lnSpc>
                <a:spcPct val="100000"/>
              </a:lnSpc>
              <a:spcBef>
                <a:spcPts val="0"/>
              </a:spcBef>
              <a:defRPr/>
            </a:pPr>
            <a:r>
              <a:rPr lang="en-US" sz="6000" dirty="0">
                <a:solidFill>
                  <a:prstClr val="white"/>
                </a:solidFill>
                <a:latin typeface="Calibri" panose="020F0502020204030204"/>
              </a:rPr>
              <a:t>Purpose</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Calibri" panose="020F0502020204030204"/>
              </a:rPr>
              <a:t>Format</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Discussion</a:t>
            </a:r>
          </a:p>
        </p:txBody>
      </p:sp>
    </p:spTree>
    <p:extLst>
      <p:ext uri="{BB962C8B-B14F-4D97-AF65-F5344CB8AC3E}">
        <p14:creationId xmlns:p14="http://schemas.microsoft.com/office/powerpoint/2010/main" val="293290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5" name="Subtitle 2">
            <a:extLst>
              <a:ext uri="{FF2B5EF4-FFF2-40B4-BE49-F238E27FC236}">
                <a16:creationId xmlns:a16="http://schemas.microsoft.com/office/drawing/2014/main" id="{504ADCA1-D388-4EFD-B25F-9883D8698210}"/>
              </a:ext>
            </a:extLst>
          </p:cNvPr>
          <p:cNvSpPr>
            <a:spLocks noGrp="1"/>
          </p:cNvSpPr>
          <p:nvPr>
            <p:ph type="subTitle" idx="1"/>
          </p:nvPr>
        </p:nvSpPr>
        <p:spPr>
          <a:xfrm>
            <a:off x="462539" y="941551"/>
            <a:ext cx="9979488" cy="5378562"/>
          </a:xfrm>
        </p:spPr>
        <p:txBody>
          <a:bodyPr>
            <a:normAutofit lnSpcReduction="10000"/>
          </a:bodyPr>
          <a:lstStyle/>
          <a:p>
            <a:pPr algn="l">
              <a:lnSpc>
                <a:spcPct val="100000"/>
              </a:lnSpc>
              <a:spcBef>
                <a:spcPts val="0"/>
              </a:spcBef>
              <a:defRPr/>
            </a:pPr>
            <a:r>
              <a:rPr lang="en-US" sz="6000" dirty="0">
                <a:solidFill>
                  <a:prstClr val="white"/>
                </a:solidFill>
                <a:latin typeface="Calibri" panose="020F0502020204030204"/>
              </a:rPr>
              <a:t>Purpose</a:t>
            </a:r>
            <a:endPar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chemeClr val="bg1"/>
                </a:solidFill>
                <a:effectLst/>
                <a:latin typeface="proxima-nova"/>
              </a:rPr>
              <a:t>An open discussion, Q&amp;A with the Council, the APDIM community,</a:t>
            </a:r>
            <a:r>
              <a:rPr lang="en-US" sz="4800" dirty="0">
                <a:solidFill>
                  <a:schemeClr val="bg1"/>
                </a:solidFill>
                <a:latin typeface="proxima-nova"/>
              </a:rPr>
              <a:t> and the RC-IM Leadership.</a:t>
            </a:r>
            <a:endParaRPr lang="en-US" sz="4800" b="0" i="0" dirty="0">
              <a:solidFill>
                <a:schemeClr val="bg1"/>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dirty="0">
              <a:solidFill>
                <a:schemeClr val="bg1"/>
              </a:solidFill>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chemeClr val="bg1"/>
                </a:solidFill>
                <a:latin typeface="proxima-nova"/>
              </a:rPr>
              <a:t>What’s on our minds?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chemeClr val="bg1"/>
                </a:solidFill>
                <a:effectLst/>
                <a:latin typeface="proxima-nova"/>
              </a:rPr>
              <a:t>What’s on their minds?</a:t>
            </a:r>
            <a:endParaRPr kumimoji="0" lang="en-US" sz="6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98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9" name="TextBox 8">
            <a:extLst>
              <a:ext uri="{FF2B5EF4-FFF2-40B4-BE49-F238E27FC236}">
                <a16:creationId xmlns:a16="http://schemas.microsoft.com/office/drawing/2014/main" id="{81391456-6022-4968-9D74-00AADEB27A3C}"/>
              </a:ext>
            </a:extLst>
          </p:cNvPr>
          <p:cNvSpPr txBox="1"/>
          <p:nvPr/>
        </p:nvSpPr>
        <p:spPr>
          <a:xfrm>
            <a:off x="7585352" y="964806"/>
            <a:ext cx="4329169" cy="2246769"/>
          </a:xfrm>
          <a:prstGeom prst="rect">
            <a:avLst/>
          </a:prstGeom>
          <a:noFill/>
        </p:spPr>
        <p:txBody>
          <a:bodyPr wrap="square" rtlCol="0">
            <a:spAutoFit/>
          </a:bodyPr>
          <a:lstStyle/>
          <a:p>
            <a:pPr algn="ctr"/>
            <a:r>
              <a:rPr lang="en-US" sz="2000" dirty="0">
                <a:solidFill>
                  <a:schemeClr val="bg1"/>
                </a:solidFill>
              </a:rPr>
              <a:t>David </a:t>
            </a:r>
            <a:r>
              <a:rPr lang="en-US" sz="2000" dirty="0" err="1">
                <a:solidFill>
                  <a:schemeClr val="bg1"/>
                </a:solidFill>
              </a:rPr>
              <a:t>Wininger</a:t>
            </a:r>
            <a:r>
              <a:rPr lang="en-US" sz="2000" dirty="0">
                <a:solidFill>
                  <a:schemeClr val="bg1"/>
                </a:solidFill>
              </a:rPr>
              <a:t>, MD, FACP</a:t>
            </a:r>
          </a:p>
          <a:p>
            <a:pPr algn="ctr"/>
            <a:r>
              <a:rPr lang="en-US" sz="2000" dirty="0">
                <a:solidFill>
                  <a:schemeClr val="bg1"/>
                </a:solidFill>
              </a:rPr>
              <a:t>Jaya Raj, MD, FACP</a:t>
            </a:r>
          </a:p>
          <a:p>
            <a:pPr algn="ctr"/>
            <a:r>
              <a:rPr lang="en-US" sz="2000" dirty="0">
                <a:solidFill>
                  <a:schemeClr val="bg1"/>
                </a:solidFill>
              </a:rPr>
              <a:t>Erin Maxwell, MPA, MPH, C-TAGME</a:t>
            </a:r>
          </a:p>
          <a:p>
            <a:pPr algn="ctr"/>
            <a:r>
              <a:rPr lang="en-US" sz="2000" dirty="0">
                <a:solidFill>
                  <a:schemeClr val="bg1"/>
                </a:solidFill>
              </a:rPr>
              <a:t>Susan Lane, MD, FACP</a:t>
            </a:r>
          </a:p>
          <a:p>
            <a:pPr algn="ctr"/>
            <a:r>
              <a:rPr lang="en-US" sz="2000" dirty="0">
                <a:solidFill>
                  <a:schemeClr val="bg1"/>
                </a:solidFill>
              </a:rPr>
              <a:t>Maria Garcia, MD</a:t>
            </a:r>
          </a:p>
          <a:p>
            <a:pPr algn="ctr"/>
            <a:r>
              <a:rPr lang="en-US" sz="2000" dirty="0">
                <a:solidFill>
                  <a:schemeClr val="bg1"/>
                </a:solidFill>
              </a:rPr>
              <a:t>Alvin Calderon, MD, PHD, FACP</a:t>
            </a:r>
          </a:p>
          <a:p>
            <a:pPr algn="ctr"/>
            <a:r>
              <a:rPr lang="en-US" sz="2000" dirty="0">
                <a:solidFill>
                  <a:schemeClr val="bg1"/>
                </a:solidFill>
              </a:rPr>
              <a:t>Kimberly Bates, MD, FACP, FAAP</a:t>
            </a:r>
          </a:p>
        </p:txBody>
      </p:sp>
      <p:sp>
        <p:nvSpPr>
          <p:cNvPr id="11" name="TextBox 10">
            <a:extLst>
              <a:ext uri="{FF2B5EF4-FFF2-40B4-BE49-F238E27FC236}">
                <a16:creationId xmlns:a16="http://schemas.microsoft.com/office/drawing/2014/main" id="{CF44B25D-EFA8-40D6-9DFC-A1DE63D41F5A}"/>
              </a:ext>
            </a:extLst>
          </p:cNvPr>
          <p:cNvSpPr txBox="1"/>
          <p:nvPr/>
        </p:nvSpPr>
        <p:spPr>
          <a:xfrm>
            <a:off x="210290" y="877100"/>
            <a:ext cx="7467516" cy="1077218"/>
          </a:xfrm>
          <a:prstGeom prst="rect">
            <a:avLst/>
          </a:prstGeom>
          <a:noFill/>
        </p:spPr>
        <p:txBody>
          <a:bodyPr wrap="square">
            <a:spAutoFit/>
          </a:bodyPr>
          <a:lstStyle/>
          <a:p>
            <a:r>
              <a:rPr lang="pt-BR" sz="3200" b="0" i="0" dirty="0">
                <a:solidFill>
                  <a:schemeClr val="bg1"/>
                </a:solidFill>
                <a:effectLst/>
              </a:rPr>
              <a:t>RC-IM Executive Director Jerry Vasilias, PhD, and RC-IM Chair Sima Desai, MD</a:t>
            </a:r>
            <a:endParaRPr lang="en-US" sz="3200" dirty="0">
              <a:solidFill>
                <a:schemeClr val="bg1"/>
              </a:solidFill>
            </a:endParaRPr>
          </a:p>
        </p:txBody>
      </p:sp>
      <p:pic>
        <p:nvPicPr>
          <p:cNvPr id="1026" name="Picture 2" descr="Sima Desai M.D., F.A.C.P. | OHSU People | OHSU">
            <a:extLst>
              <a:ext uri="{FF2B5EF4-FFF2-40B4-BE49-F238E27FC236}">
                <a16:creationId xmlns:a16="http://schemas.microsoft.com/office/drawing/2014/main" id="{73C709E3-6908-4FA7-B5A1-BD4EBDFD5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569" y="2263203"/>
            <a:ext cx="2919425" cy="3217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23C07C-0FB7-49A4-B25B-AC1902326AE5}"/>
              </a:ext>
            </a:extLst>
          </p:cNvPr>
          <p:cNvPicPr>
            <a:picLocks noChangeAspect="1"/>
          </p:cNvPicPr>
          <p:nvPr/>
        </p:nvPicPr>
        <p:blipFill rotWithShape="1">
          <a:blip r:embed="rId5"/>
          <a:srcRect l="4891"/>
          <a:stretch/>
        </p:blipFill>
        <p:spPr>
          <a:xfrm>
            <a:off x="0" y="7277447"/>
            <a:ext cx="2481240" cy="3230738"/>
          </a:xfrm>
          <a:prstGeom prst="rect">
            <a:avLst/>
          </a:prstGeom>
        </p:spPr>
      </p:pic>
      <p:pic>
        <p:nvPicPr>
          <p:cNvPr id="14" name="Picture 13">
            <a:extLst>
              <a:ext uri="{FF2B5EF4-FFF2-40B4-BE49-F238E27FC236}">
                <a16:creationId xmlns:a16="http://schemas.microsoft.com/office/drawing/2014/main" id="{CA2B6822-E860-4775-8E19-1C85B709102C}"/>
              </a:ext>
            </a:extLst>
          </p:cNvPr>
          <p:cNvPicPr>
            <a:picLocks noChangeAspect="1"/>
          </p:cNvPicPr>
          <p:nvPr/>
        </p:nvPicPr>
        <p:blipFill>
          <a:blip r:embed="rId6"/>
          <a:stretch>
            <a:fillRect/>
          </a:stretch>
        </p:blipFill>
        <p:spPr>
          <a:xfrm>
            <a:off x="789284" y="2262866"/>
            <a:ext cx="2577089" cy="3210675"/>
          </a:xfrm>
          <a:prstGeom prst="rect">
            <a:avLst/>
          </a:prstGeom>
        </p:spPr>
      </p:pic>
      <p:pic>
        <p:nvPicPr>
          <p:cNvPr id="5" name="Picture 4">
            <a:extLst>
              <a:ext uri="{FF2B5EF4-FFF2-40B4-BE49-F238E27FC236}">
                <a16:creationId xmlns:a16="http://schemas.microsoft.com/office/drawing/2014/main" id="{0F5D6953-5ED4-4BCB-8D63-C783C26F60B7}"/>
              </a:ext>
            </a:extLst>
          </p:cNvPr>
          <p:cNvPicPr>
            <a:picLocks noChangeAspect="1"/>
          </p:cNvPicPr>
          <p:nvPr/>
        </p:nvPicPr>
        <p:blipFill>
          <a:blip r:embed="rId7"/>
          <a:stretch>
            <a:fillRect/>
          </a:stretch>
        </p:blipFill>
        <p:spPr>
          <a:xfrm>
            <a:off x="3098715" y="7106878"/>
            <a:ext cx="5353050" cy="3571875"/>
          </a:xfrm>
          <a:prstGeom prst="rect">
            <a:avLst/>
          </a:prstGeom>
        </p:spPr>
      </p:pic>
      <p:pic>
        <p:nvPicPr>
          <p:cNvPr id="8" name="Picture 7">
            <a:extLst>
              <a:ext uri="{FF2B5EF4-FFF2-40B4-BE49-F238E27FC236}">
                <a16:creationId xmlns:a16="http://schemas.microsoft.com/office/drawing/2014/main" id="{F03804B6-4FAA-4985-BA36-C8316050F75F}"/>
              </a:ext>
            </a:extLst>
          </p:cNvPr>
          <p:cNvPicPr>
            <a:picLocks noChangeAspect="1"/>
          </p:cNvPicPr>
          <p:nvPr/>
        </p:nvPicPr>
        <p:blipFill>
          <a:blip r:embed="rId8"/>
          <a:stretch>
            <a:fillRect/>
          </a:stretch>
        </p:blipFill>
        <p:spPr>
          <a:xfrm>
            <a:off x="8776138" y="7437121"/>
            <a:ext cx="1308538" cy="1659377"/>
          </a:xfrm>
          <a:prstGeom prst="rect">
            <a:avLst/>
          </a:prstGeom>
        </p:spPr>
      </p:pic>
      <p:pic>
        <p:nvPicPr>
          <p:cNvPr id="1028" name="Picture 4" descr="Image">
            <a:extLst>
              <a:ext uri="{FF2B5EF4-FFF2-40B4-BE49-F238E27FC236}">
                <a16:creationId xmlns:a16="http://schemas.microsoft.com/office/drawing/2014/main" id="{23AC4691-DFD2-451A-BC8B-5627FD09A5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523" r="2584" b="32883"/>
          <a:stretch/>
        </p:blipFill>
        <p:spPr bwMode="auto">
          <a:xfrm>
            <a:off x="380362" y="2210245"/>
            <a:ext cx="7247513" cy="332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5" name="Subtitle 2">
            <a:extLst>
              <a:ext uri="{FF2B5EF4-FFF2-40B4-BE49-F238E27FC236}">
                <a16:creationId xmlns:a16="http://schemas.microsoft.com/office/drawing/2014/main" id="{7A701246-9FAD-4720-8B94-86F0B91AEEBC}"/>
              </a:ext>
            </a:extLst>
          </p:cNvPr>
          <p:cNvSpPr txBox="1">
            <a:spLocks/>
          </p:cNvSpPr>
          <p:nvPr/>
        </p:nvSpPr>
        <p:spPr>
          <a:xfrm>
            <a:off x="562303" y="1237974"/>
            <a:ext cx="8129752" cy="427995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dirty="0">
                <a:solidFill>
                  <a:schemeClr val="bg1"/>
                </a:solidFill>
              </a:rPr>
              <a:t>Format</a:t>
            </a:r>
          </a:p>
          <a:p>
            <a:pPr algn="l"/>
            <a:endParaRPr lang="en-US" sz="5400" dirty="0">
              <a:solidFill>
                <a:schemeClr val="bg1"/>
              </a:solidFill>
            </a:endParaRPr>
          </a:p>
          <a:p>
            <a:pPr algn="l"/>
            <a:r>
              <a:rPr lang="en-US" sz="3600" dirty="0">
                <a:solidFill>
                  <a:schemeClr val="bg1"/>
                </a:solidFill>
              </a:rPr>
              <a:t>Questions submitted during registration</a:t>
            </a:r>
          </a:p>
          <a:p>
            <a:pPr algn="l"/>
            <a:r>
              <a:rPr lang="en-US" sz="3600" dirty="0">
                <a:solidFill>
                  <a:schemeClr val="bg1"/>
                </a:solidFill>
              </a:rPr>
              <a:t>	-Erin Maxwell, MPA, MPH, C-TAGME</a:t>
            </a:r>
          </a:p>
          <a:p>
            <a:pPr algn="l"/>
            <a:endParaRPr lang="en-US" sz="3600" dirty="0">
              <a:solidFill>
                <a:schemeClr val="bg1"/>
              </a:solidFill>
            </a:endParaRPr>
          </a:p>
          <a:p>
            <a:pPr algn="l"/>
            <a:r>
              <a:rPr lang="en-US" sz="3600" dirty="0">
                <a:solidFill>
                  <a:schemeClr val="bg1"/>
                </a:solidFill>
              </a:rPr>
              <a:t>Questions submitted in the Chat</a:t>
            </a:r>
          </a:p>
          <a:p>
            <a:pPr algn="l"/>
            <a:r>
              <a:rPr lang="en-US" sz="3600" dirty="0">
                <a:solidFill>
                  <a:schemeClr val="bg1"/>
                </a:solidFill>
              </a:rPr>
              <a:t>	-Kimberly Bates, MD, FACP, FAAP</a:t>
            </a:r>
          </a:p>
        </p:txBody>
      </p:sp>
    </p:spTree>
    <p:extLst>
      <p:ext uri="{BB962C8B-B14F-4D97-AF65-F5344CB8AC3E}">
        <p14:creationId xmlns:p14="http://schemas.microsoft.com/office/powerpoint/2010/main" val="167488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5" name="Subtitle 2">
            <a:extLst>
              <a:ext uri="{FF2B5EF4-FFF2-40B4-BE49-F238E27FC236}">
                <a16:creationId xmlns:a16="http://schemas.microsoft.com/office/drawing/2014/main" id="{504ADCA1-D388-4EFD-B25F-9883D8698210}"/>
              </a:ext>
            </a:extLst>
          </p:cNvPr>
          <p:cNvSpPr>
            <a:spLocks noGrp="1"/>
          </p:cNvSpPr>
          <p:nvPr>
            <p:ph type="subTitle" idx="1"/>
          </p:nvPr>
        </p:nvSpPr>
        <p:spPr>
          <a:xfrm>
            <a:off x="634084" y="964897"/>
            <a:ext cx="7184571" cy="105364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Discussion</a:t>
            </a:r>
          </a:p>
        </p:txBody>
      </p:sp>
      <p:pic>
        <p:nvPicPr>
          <p:cNvPr id="2050" name="Picture 2" descr="Why do you live in Troy?/Why did you move here? : r/Troy">
            <a:extLst>
              <a:ext uri="{FF2B5EF4-FFF2-40B4-BE49-F238E27FC236}">
                <a16:creationId xmlns:a16="http://schemas.microsoft.com/office/drawing/2014/main" id="{CC2E3D79-8570-4A78-B180-DC80DA502C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75113" y="2188030"/>
            <a:ext cx="457200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hat">
            <a:extLst>
              <a:ext uri="{FF2B5EF4-FFF2-40B4-BE49-F238E27FC236}">
                <a16:creationId xmlns:a16="http://schemas.microsoft.com/office/drawing/2014/main" id="{9D6ECBA7-7C48-44F1-81C3-B4F6079B32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141" y="5796571"/>
            <a:ext cx="1158433" cy="1061429"/>
          </a:xfrm>
          <a:prstGeom prst="rect">
            <a:avLst/>
          </a:prstGeom>
        </p:spPr>
      </p:pic>
    </p:spTree>
    <p:extLst>
      <p:ext uri="{BB962C8B-B14F-4D97-AF65-F5344CB8AC3E}">
        <p14:creationId xmlns:p14="http://schemas.microsoft.com/office/powerpoint/2010/main" val="28469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26" presetClass="emph" presetSubtype="0" repeatCount="indefinite" fill="hold" nodeType="withEffect">
                                  <p:stCondLst>
                                    <p:cond delay="0"/>
                                  </p:stCondLst>
                                  <p:childTnLst>
                                    <p:animEffect transition="out" filter="fade">
                                      <p:cBhvr>
                                        <p:cTn id="8" dur="1000" tmFilter="0, 0; .2, .5; .8, .5; 1, 0"/>
                                        <p:tgtEl>
                                          <p:spTgt spid="6"/>
                                        </p:tgtEl>
                                      </p:cBhvr>
                                    </p:animEffect>
                                    <p:animScale>
                                      <p:cBhvr>
                                        <p:cTn id="9"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Tree>
    <p:extLst>
      <p:ext uri="{BB962C8B-B14F-4D97-AF65-F5344CB8AC3E}">
        <p14:creationId xmlns:p14="http://schemas.microsoft.com/office/powerpoint/2010/main" val="2508584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77DD-1AC8-4155-83DF-3CF20BDCBA60}"/>
              </a:ext>
            </a:extLst>
          </p:cNvPr>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Coffee</a:t>
            </a:r>
          </a:p>
        </p:txBody>
      </p:sp>
      <p:sp>
        <p:nvSpPr>
          <p:cNvPr id="4" name="Subtitle 2">
            <a:extLst>
              <a:ext uri="{FF2B5EF4-FFF2-40B4-BE49-F238E27FC236}">
                <a16:creationId xmlns:a16="http://schemas.microsoft.com/office/drawing/2014/main" id="{D5AC5C7C-2993-4916-B34E-5BD48319DA52}"/>
              </a:ext>
            </a:extLst>
          </p:cNvPr>
          <p:cNvSpPr txBox="1">
            <a:spLocks/>
          </p:cNvSpPr>
          <p:nvPr/>
        </p:nvSpPr>
        <p:spPr>
          <a:xfrm>
            <a:off x="462539" y="92288"/>
            <a:ext cx="11266922" cy="926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dirty="0">
                <a:solidFill>
                  <a:schemeClr val="bg1"/>
                </a:solidFill>
              </a:rPr>
              <a:t>Q&amp;A with RC-IM Leadership</a:t>
            </a:r>
          </a:p>
        </p:txBody>
      </p:sp>
      <p:sp>
        <p:nvSpPr>
          <p:cNvPr id="6" name="Subtitle 5">
            <a:extLst>
              <a:ext uri="{FF2B5EF4-FFF2-40B4-BE49-F238E27FC236}">
                <a16:creationId xmlns:a16="http://schemas.microsoft.com/office/drawing/2014/main" id="{093BEFEA-0ADE-4B45-9DD7-EDFACECD083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0B9D3D3-85D9-41DE-9F8C-B705F34B9B0E}"/>
              </a:ext>
            </a:extLst>
          </p:cNvPr>
          <p:cNvPicPr>
            <a:picLocks noChangeAspect="1"/>
          </p:cNvPicPr>
          <p:nvPr/>
        </p:nvPicPr>
        <p:blipFill>
          <a:blip r:embed="rId4"/>
          <a:stretch>
            <a:fillRect/>
          </a:stretch>
        </p:blipFill>
        <p:spPr>
          <a:xfrm>
            <a:off x="1271587" y="1122363"/>
            <a:ext cx="9648825" cy="5391150"/>
          </a:xfrm>
          <a:prstGeom prst="rect">
            <a:avLst/>
          </a:prstGeom>
        </p:spPr>
      </p:pic>
    </p:spTree>
    <p:extLst>
      <p:ext uri="{BB962C8B-B14F-4D97-AF65-F5344CB8AC3E}">
        <p14:creationId xmlns:p14="http://schemas.microsoft.com/office/powerpoint/2010/main" val="67285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17991</TotalTime>
  <Words>617</Words>
  <Application>Microsoft Office PowerPoint</Application>
  <PresentationFormat>Widescreen</PresentationFormat>
  <Paragraphs>146</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 Neue</vt:lpstr>
      <vt:lpstr>proxima-nova</vt:lpstr>
      <vt:lpstr>Tahoma</vt:lpstr>
      <vt:lpstr>Office Theme</vt:lpstr>
      <vt:lpstr>PowerPoint Presentation</vt:lpstr>
      <vt:lpstr>Coffee</vt:lpstr>
      <vt:lpstr>Coffee</vt:lpstr>
      <vt:lpstr>Coffee</vt:lpstr>
      <vt:lpstr>Coffee</vt:lpstr>
      <vt:lpstr>Coffee</vt:lpstr>
      <vt:lpstr>Coffee</vt:lpstr>
      <vt:lpstr>Coffee</vt:lpstr>
      <vt:lpstr>Coffee</vt:lpstr>
      <vt:lpstr>Coffee</vt:lpstr>
      <vt:lpstr>Coffee</vt:lpstr>
      <vt:lpstr>Coffee</vt:lpstr>
      <vt:lpstr>Coffee</vt:lpstr>
      <vt:lpstr>Coffee</vt:lpstr>
      <vt:lpstr>Coffee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Alvin Calderon</dc:creator>
  <cp:lastModifiedBy>Alvin Calderon</cp:lastModifiedBy>
  <cp:revision>57</cp:revision>
  <dcterms:created xsi:type="dcterms:W3CDTF">2021-05-18T16:10:42Z</dcterms:created>
  <dcterms:modified xsi:type="dcterms:W3CDTF">2022-01-26T22:45:00Z</dcterms:modified>
</cp:coreProperties>
</file>