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796" r:id="rId5"/>
    <p:sldId id="821" r:id="rId6"/>
    <p:sldId id="778" r:id="rId7"/>
    <p:sldId id="797" r:id="rId8"/>
    <p:sldId id="286" r:id="rId9"/>
    <p:sldId id="833" r:id="rId10"/>
    <p:sldId id="299" r:id="rId11"/>
    <p:sldId id="297" r:id="rId12"/>
    <p:sldId id="382" r:id="rId13"/>
    <p:sldId id="292" r:id="rId14"/>
    <p:sldId id="381" r:id="rId15"/>
    <p:sldId id="823" r:id="rId16"/>
    <p:sldId id="832" r:id="rId17"/>
    <p:sldId id="826" r:id="rId18"/>
    <p:sldId id="8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la Costa" userId="3b0d432d-49ad-4c46-89a3-2d084f0524b0" providerId="ADAL" clId="{CDCC282A-3225-4689-98CE-2EA3985F2216}"/>
    <pc:docChg chg="modSld">
      <pc:chgData name="Sheila Costa" userId="3b0d432d-49ad-4c46-89a3-2d084f0524b0" providerId="ADAL" clId="{CDCC282A-3225-4689-98CE-2EA3985F2216}" dt="2022-05-02T19:15:39.136" v="0" actId="1076"/>
      <pc:docMkLst>
        <pc:docMk/>
      </pc:docMkLst>
      <pc:sldChg chg="modSp mod">
        <pc:chgData name="Sheila Costa" userId="3b0d432d-49ad-4c46-89a3-2d084f0524b0" providerId="ADAL" clId="{CDCC282A-3225-4689-98CE-2EA3985F2216}" dt="2022-05-02T19:15:39.136" v="0" actId="1076"/>
        <pc:sldMkLst>
          <pc:docMk/>
          <pc:sldMk cId="3639345335" sldId="256"/>
        </pc:sldMkLst>
        <pc:spChg chg="mod">
          <ac:chgData name="Sheila Costa" userId="3b0d432d-49ad-4c46-89a3-2d084f0524b0" providerId="ADAL" clId="{CDCC282A-3225-4689-98CE-2EA3985F2216}" dt="2022-05-02T19:15:39.136" v="0" actId="1076"/>
          <ac:spMkLst>
            <pc:docMk/>
            <pc:sldMk cId="3639345335" sldId="256"/>
            <ac:spMk id="7" creationId="{6A533E31-F299-4763-8797-109E84E841D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E17B3-59E3-4A87-A0A6-26F73464686D}" type="doc">
      <dgm:prSet loTypeId="urn:microsoft.com/office/officeart/2005/8/layout/pList2" loCatId="picture" qsTypeId="urn:microsoft.com/office/officeart/2005/8/quickstyle/simple1" qsCatId="simple" csTypeId="urn:microsoft.com/office/officeart/2005/8/colors/colorful4" csCatId="colorful" phldr="1"/>
      <dgm:spPr/>
    </dgm:pt>
    <dgm:pt modelId="{F1FE8E05-145D-4A8D-A209-B5C18B653DB4}">
      <dgm:prSet phldrT="[Text]"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Increase tools for feasible, meaningful applicant reviews</a:t>
          </a:r>
          <a:r>
            <a:rPr lang="en-US" sz="2000">
              <a:solidFill>
                <a:schemeClr val="tx1"/>
              </a:solidFill>
              <a:latin typeface="Arial"/>
            </a:rPr>
            <a:t> </a:t>
          </a:r>
          <a:endParaRPr lang="en-US" sz="200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</a:rPr>
            <a:t>Promote the utilization of fellowship SLORs</a:t>
          </a:r>
          <a:endParaRPr lang="en-US" sz="160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1">
            <a:solidFill>
              <a:schemeClr val="bg1"/>
            </a:solidFill>
            <a:latin typeface="Calibri"/>
            <a:ea typeface="Calibri" panose="020F0502020204030204" pitchFamily="34" charset="0"/>
            <a:cs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0">
            <a:solidFill>
              <a:schemeClr val="bg1"/>
            </a:solidFill>
            <a:latin typeface="Arial"/>
            <a:ea typeface="Calibri" panose="020F0502020204030204" pitchFamily="34" charset="0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AAIM Task Forces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</a:rPr>
            <a:t>ERAS filters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</a:rPr>
            <a:t>Ideal State Application</a:t>
          </a:r>
          <a:endParaRPr lang="en-US" sz="1600">
            <a:solidFill>
              <a:schemeClr val="bg1"/>
            </a:solidFill>
          </a:endParaRPr>
        </a:p>
      </dgm:t>
    </dgm:pt>
    <dgm:pt modelId="{9304B329-4E7E-4760-AF5C-639823904E78}" type="parTrans" cxnId="{214FA9A1-39BE-4A42-9E5C-5B9EBCA1B4D4}">
      <dgm:prSet/>
      <dgm:spPr/>
      <dgm:t>
        <a:bodyPr/>
        <a:lstStyle/>
        <a:p>
          <a:endParaRPr lang="en-US"/>
        </a:p>
      </dgm:t>
    </dgm:pt>
    <dgm:pt modelId="{C0562EF5-EBDB-4060-9B7B-E50E2CB5B004}" type="sibTrans" cxnId="{214FA9A1-39BE-4A42-9E5C-5B9EBCA1B4D4}">
      <dgm:prSet/>
      <dgm:spPr/>
      <dgm:t>
        <a:bodyPr/>
        <a:lstStyle/>
        <a:p>
          <a:endParaRPr lang="en-US"/>
        </a:p>
      </dgm:t>
    </dgm:pt>
    <dgm:pt modelId="{1F540539-B0DB-435B-ADE7-2826142DC432}">
      <dgm:prSet phldrT="[Text]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</a:rPr>
            <a:t>Continue work on best practices to ensure inclusive and equitable standards during interview process</a:t>
          </a:r>
          <a:r>
            <a:rPr lang="en-US" sz="1600">
              <a:solidFill>
                <a:schemeClr val="tx1"/>
              </a:solidFill>
              <a:latin typeface="Arial"/>
            </a:rPr>
            <a:t> </a:t>
          </a:r>
          <a:endParaRPr lang="en-US" sz="160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1">
            <a:solidFill>
              <a:schemeClr val="bg1">
                <a:lumMod val="8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1">
            <a:solidFill>
              <a:schemeClr val="bg1">
                <a:lumMod val="8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AAIM Task Forces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</a:rPr>
            <a:t>Interview Standards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</a:rPr>
            <a:t>Ideal State Application</a:t>
          </a:r>
        </a:p>
      </dgm:t>
    </dgm:pt>
    <dgm:pt modelId="{DA2F2623-BD9A-4C2B-B8D7-54DA781AD9DF}" type="parTrans" cxnId="{BC64D235-0793-410C-9E5A-341E3FE44477}">
      <dgm:prSet/>
      <dgm:spPr/>
      <dgm:t>
        <a:bodyPr/>
        <a:lstStyle/>
        <a:p>
          <a:endParaRPr lang="en-US"/>
        </a:p>
      </dgm:t>
    </dgm:pt>
    <dgm:pt modelId="{8223E0E4-2ABC-46EE-B2E0-7ED0D70DCDE0}" type="sibTrans" cxnId="{BC64D235-0793-410C-9E5A-341E3FE44477}">
      <dgm:prSet/>
      <dgm:spPr/>
      <dgm:t>
        <a:bodyPr/>
        <a:lstStyle/>
        <a:p>
          <a:endParaRPr lang="en-US"/>
        </a:p>
      </dgm:t>
    </dgm:pt>
    <dgm:pt modelId="{2A62D499-57A9-416A-ACB2-5046F0D5E3D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/>
            </a:rPr>
            <a:t>Develop and Pilot End-of-training Individual Learning Plans and/or Structured Evaluative Letters</a:t>
          </a:r>
          <a:endParaRPr lang="en-US" sz="1600" b="1">
            <a:solidFill>
              <a:schemeClr val="tx1"/>
            </a:solidFill>
            <a:latin typeface="Calibri"/>
            <a:ea typeface="Calibri" panose="020F0502020204030204" pitchFamily="34" charset="0"/>
            <a:cs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b="1">
            <a:solidFill>
              <a:schemeClr val="bg1"/>
            </a:solidFill>
            <a:latin typeface="Calibri"/>
            <a:ea typeface="Calibri" panose="020F0502020204030204" pitchFamily="34" charset="0"/>
            <a:cs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AAIM Task Forces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Competencies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Learner Handoff Standards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Structured Evaluative Letter</a:t>
          </a:r>
        </a:p>
      </dgm:t>
    </dgm:pt>
    <dgm:pt modelId="{E03D5B25-42A4-4678-8502-742ED7F3569F}" type="parTrans" cxnId="{332897F8-F530-43D0-86BB-A894376F9A27}">
      <dgm:prSet/>
      <dgm:spPr/>
      <dgm:t>
        <a:bodyPr/>
        <a:lstStyle/>
        <a:p>
          <a:endParaRPr lang="en-US"/>
        </a:p>
      </dgm:t>
    </dgm:pt>
    <dgm:pt modelId="{EDDFB19B-DC11-4694-90C8-BAC42830ECA0}" type="sibTrans" cxnId="{332897F8-F530-43D0-86BB-A894376F9A27}">
      <dgm:prSet/>
      <dgm:spPr/>
      <dgm:t>
        <a:bodyPr/>
        <a:lstStyle/>
        <a:p>
          <a:endParaRPr lang="en-US"/>
        </a:p>
      </dgm:t>
    </dgm:pt>
    <dgm:pt modelId="{5048116E-5A9F-4B1F-9D23-07CC811CFF41}" type="pres">
      <dgm:prSet presAssocID="{8DEE17B3-59E3-4A87-A0A6-26F73464686D}" presName="Name0" presStyleCnt="0">
        <dgm:presLayoutVars>
          <dgm:dir/>
          <dgm:resizeHandles val="exact"/>
        </dgm:presLayoutVars>
      </dgm:prSet>
      <dgm:spPr/>
    </dgm:pt>
    <dgm:pt modelId="{9DF49FC5-6497-4890-BBED-D02000ECC78D}" type="pres">
      <dgm:prSet presAssocID="{8DEE17B3-59E3-4A87-A0A6-26F73464686D}" presName="bkgdShp" presStyleLbl="alignAccFollowNode1" presStyleIdx="0" presStyleCnt="1"/>
      <dgm:spPr/>
    </dgm:pt>
    <dgm:pt modelId="{32018E9C-93B2-431C-9AD8-540BC5CCF159}" type="pres">
      <dgm:prSet presAssocID="{8DEE17B3-59E3-4A87-A0A6-26F73464686D}" presName="linComp" presStyleCnt="0"/>
      <dgm:spPr/>
    </dgm:pt>
    <dgm:pt modelId="{3713187D-E653-434F-8F98-36C693896671}" type="pres">
      <dgm:prSet presAssocID="{F1FE8E05-145D-4A8D-A209-B5C18B653DB4}" presName="compNode" presStyleCnt="0"/>
      <dgm:spPr/>
    </dgm:pt>
    <dgm:pt modelId="{8F9722FE-4FC9-4825-A9DF-504F98F4B83D}" type="pres">
      <dgm:prSet presAssocID="{F1FE8E05-145D-4A8D-A209-B5C18B653DB4}" presName="node" presStyleLbl="node1" presStyleIdx="0" presStyleCnt="3" custScaleX="113480" custScaleY="99053">
        <dgm:presLayoutVars>
          <dgm:bulletEnabled val="1"/>
        </dgm:presLayoutVars>
      </dgm:prSet>
      <dgm:spPr/>
    </dgm:pt>
    <dgm:pt modelId="{AA65EB60-95E0-4E56-824F-2B717676970B}" type="pres">
      <dgm:prSet presAssocID="{F1FE8E05-145D-4A8D-A209-B5C18B653DB4}" presName="invisiNode" presStyleLbl="node1" presStyleIdx="0" presStyleCnt="3"/>
      <dgm:spPr/>
    </dgm:pt>
    <dgm:pt modelId="{613C7B4B-8970-490C-9AD0-2E992E3D4563}" type="pres">
      <dgm:prSet presAssocID="{F1FE8E05-145D-4A8D-A209-B5C18B653DB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7D0D39-04B9-48B8-BA10-CFDC4163CF43}" type="pres">
      <dgm:prSet presAssocID="{C0562EF5-EBDB-4060-9B7B-E50E2CB5B004}" presName="sibTrans" presStyleLbl="sibTrans2D1" presStyleIdx="0" presStyleCnt="0"/>
      <dgm:spPr/>
    </dgm:pt>
    <dgm:pt modelId="{3CB7B221-A4AC-4620-A130-4B014F289742}" type="pres">
      <dgm:prSet presAssocID="{1F540539-B0DB-435B-ADE7-2826142DC432}" presName="compNode" presStyleCnt="0"/>
      <dgm:spPr/>
    </dgm:pt>
    <dgm:pt modelId="{340ADD6D-37ED-495B-8C2E-F3EE0C9888DA}" type="pres">
      <dgm:prSet presAssocID="{1F540539-B0DB-435B-ADE7-2826142DC432}" presName="node" presStyleLbl="node1" presStyleIdx="1" presStyleCnt="3" custScaleX="113961">
        <dgm:presLayoutVars>
          <dgm:bulletEnabled val="1"/>
        </dgm:presLayoutVars>
      </dgm:prSet>
      <dgm:spPr/>
    </dgm:pt>
    <dgm:pt modelId="{8C3EED8F-1A6D-4942-8E48-66B0D8D2777C}" type="pres">
      <dgm:prSet presAssocID="{1F540539-B0DB-435B-ADE7-2826142DC432}" presName="invisiNode" presStyleLbl="node1" presStyleIdx="1" presStyleCnt="3"/>
      <dgm:spPr/>
    </dgm:pt>
    <dgm:pt modelId="{BC7D06B7-4E30-4901-98B6-F19168F8DBD6}" type="pres">
      <dgm:prSet presAssocID="{1F540539-B0DB-435B-ADE7-2826142DC43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C1DE91-83A6-4A74-BCDA-BBDE46F256A6}" type="pres">
      <dgm:prSet presAssocID="{8223E0E4-2ABC-46EE-B2E0-7ED0D70DCDE0}" presName="sibTrans" presStyleLbl="sibTrans2D1" presStyleIdx="0" presStyleCnt="0"/>
      <dgm:spPr/>
    </dgm:pt>
    <dgm:pt modelId="{92DACC5B-5A95-4312-BAB9-1743B482EDE9}" type="pres">
      <dgm:prSet presAssocID="{2A62D499-57A9-416A-ACB2-5046F0D5E3DF}" presName="compNode" presStyleCnt="0"/>
      <dgm:spPr/>
    </dgm:pt>
    <dgm:pt modelId="{A7113BC2-4347-48E0-BFD4-5F64C22FFCC9}" type="pres">
      <dgm:prSet presAssocID="{2A62D499-57A9-416A-ACB2-5046F0D5E3DF}" presName="node" presStyleLbl="node1" presStyleIdx="2" presStyleCnt="3" custScaleX="110937">
        <dgm:presLayoutVars>
          <dgm:bulletEnabled val="1"/>
        </dgm:presLayoutVars>
      </dgm:prSet>
      <dgm:spPr/>
    </dgm:pt>
    <dgm:pt modelId="{7A537BA7-7F7C-47AF-A156-CE1C34E835B3}" type="pres">
      <dgm:prSet presAssocID="{2A62D499-57A9-416A-ACB2-5046F0D5E3DF}" presName="invisiNode" presStyleLbl="node1" presStyleIdx="2" presStyleCnt="3"/>
      <dgm:spPr/>
    </dgm:pt>
    <dgm:pt modelId="{B919A9C6-80D2-442A-BD6C-4FF565636413}" type="pres">
      <dgm:prSet presAssocID="{2A62D499-57A9-416A-ACB2-5046F0D5E3D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8C8012E-57F5-45C9-B469-2A37CB5401A0}" type="presOf" srcId="{C0562EF5-EBDB-4060-9B7B-E50E2CB5B004}" destId="{567D0D39-04B9-48B8-BA10-CFDC4163CF43}" srcOrd="0" destOrd="0" presId="urn:microsoft.com/office/officeart/2005/8/layout/pList2"/>
    <dgm:cxn modelId="{BC64D235-0793-410C-9E5A-341E3FE44477}" srcId="{8DEE17B3-59E3-4A87-A0A6-26F73464686D}" destId="{1F540539-B0DB-435B-ADE7-2826142DC432}" srcOrd="1" destOrd="0" parTransId="{DA2F2623-BD9A-4C2B-B8D7-54DA781AD9DF}" sibTransId="{8223E0E4-2ABC-46EE-B2E0-7ED0D70DCDE0}"/>
    <dgm:cxn modelId="{1E4BEA68-D030-48D7-A3FD-2A624997892F}" type="presOf" srcId="{F1FE8E05-145D-4A8D-A209-B5C18B653DB4}" destId="{8F9722FE-4FC9-4825-A9DF-504F98F4B83D}" srcOrd="0" destOrd="0" presId="urn:microsoft.com/office/officeart/2005/8/layout/pList2"/>
    <dgm:cxn modelId="{D0F7A590-4BAC-49D1-8302-A5DE9408EC65}" type="presOf" srcId="{8DEE17B3-59E3-4A87-A0A6-26F73464686D}" destId="{5048116E-5A9F-4B1F-9D23-07CC811CFF41}" srcOrd="0" destOrd="0" presId="urn:microsoft.com/office/officeart/2005/8/layout/pList2"/>
    <dgm:cxn modelId="{98058F95-CB0D-47FE-B39C-E7E4313009E7}" type="presOf" srcId="{2A62D499-57A9-416A-ACB2-5046F0D5E3DF}" destId="{A7113BC2-4347-48E0-BFD4-5F64C22FFCC9}" srcOrd="0" destOrd="0" presId="urn:microsoft.com/office/officeart/2005/8/layout/pList2"/>
    <dgm:cxn modelId="{214FA9A1-39BE-4A42-9E5C-5B9EBCA1B4D4}" srcId="{8DEE17B3-59E3-4A87-A0A6-26F73464686D}" destId="{F1FE8E05-145D-4A8D-A209-B5C18B653DB4}" srcOrd="0" destOrd="0" parTransId="{9304B329-4E7E-4760-AF5C-639823904E78}" sibTransId="{C0562EF5-EBDB-4060-9B7B-E50E2CB5B004}"/>
    <dgm:cxn modelId="{8E594AAD-C8EF-4931-8BCF-A666FD7498E8}" type="presOf" srcId="{1F540539-B0DB-435B-ADE7-2826142DC432}" destId="{340ADD6D-37ED-495B-8C2E-F3EE0C9888DA}" srcOrd="0" destOrd="0" presId="urn:microsoft.com/office/officeart/2005/8/layout/pList2"/>
    <dgm:cxn modelId="{510F5EE7-A6DF-4C2F-97D7-178B04410383}" type="presOf" srcId="{8223E0E4-2ABC-46EE-B2E0-7ED0D70DCDE0}" destId="{EBC1DE91-83A6-4A74-BCDA-BBDE46F256A6}" srcOrd="0" destOrd="0" presId="urn:microsoft.com/office/officeart/2005/8/layout/pList2"/>
    <dgm:cxn modelId="{332897F8-F530-43D0-86BB-A894376F9A27}" srcId="{8DEE17B3-59E3-4A87-A0A6-26F73464686D}" destId="{2A62D499-57A9-416A-ACB2-5046F0D5E3DF}" srcOrd="2" destOrd="0" parTransId="{E03D5B25-42A4-4678-8502-742ED7F3569F}" sibTransId="{EDDFB19B-DC11-4694-90C8-BAC42830ECA0}"/>
    <dgm:cxn modelId="{E768FBB7-9D55-48FC-900B-9F5775D0DC67}" type="presParOf" srcId="{5048116E-5A9F-4B1F-9D23-07CC811CFF41}" destId="{9DF49FC5-6497-4890-BBED-D02000ECC78D}" srcOrd="0" destOrd="0" presId="urn:microsoft.com/office/officeart/2005/8/layout/pList2"/>
    <dgm:cxn modelId="{E19840EA-8856-49BA-9800-474322754E3A}" type="presParOf" srcId="{5048116E-5A9F-4B1F-9D23-07CC811CFF41}" destId="{32018E9C-93B2-431C-9AD8-540BC5CCF159}" srcOrd="1" destOrd="0" presId="urn:microsoft.com/office/officeart/2005/8/layout/pList2"/>
    <dgm:cxn modelId="{1AA7D75F-CAD4-4BAA-AD0A-B8BECF53B869}" type="presParOf" srcId="{32018E9C-93B2-431C-9AD8-540BC5CCF159}" destId="{3713187D-E653-434F-8F98-36C693896671}" srcOrd="0" destOrd="0" presId="urn:microsoft.com/office/officeart/2005/8/layout/pList2"/>
    <dgm:cxn modelId="{20947E88-583C-4109-A532-2F440CD86030}" type="presParOf" srcId="{3713187D-E653-434F-8F98-36C693896671}" destId="{8F9722FE-4FC9-4825-A9DF-504F98F4B83D}" srcOrd="0" destOrd="0" presId="urn:microsoft.com/office/officeart/2005/8/layout/pList2"/>
    <dgm:cxn modelId="{92C9E676-9FA5-4F7B-9891-CAB39CA6119F}" type="presParOf" srcId="{3713187D-E653-434F-8F98-36C693896671}" destId="{AA65EB60-95E0-4E56-824F-2B717676970B}" srcOrd="1" destOrd="0" presId="urn:microsoft.com/office/officeart/2005/8/layout/pList2"/>
    <dgm:cxn modelId="{2921041E-8F09-41FE-B0DD-140236511E29}" type="presParOf" srcId="{3713187D-E653-434F-8F98-36C693896671}" destId="{613C7B4B-8970-490C-9AD0-2E992E3D4563}" srcOrd="2" destOrd="0" presId="urn:microsoft.com/office/officeart/2005/8/layout/pList2"/>
    <dgm:cxn modelId="{54B7A7A9-E226-4858-8D90-EE187C400527}" type="presParOf" srcId="{32018E9C-93B2-431C-9AD8-540BC5CCF159}" destId="{567D0D39-04B9-48B8-BA10-CFDC4163CF43}" srcOrd="1" destOrd="0" presId="urn:microsoft.com/office/officeart/2005/8/layout/pList2"/>
    <dgm:cxn modelId="{0B46F965-E9F2-41C7-9139-7688DA4CD6D7}" type="presParOf" srcId="{32018E9C-93B2-431C-9AD8-540BC5CCF159}" destId="{3CB7B221-A4AC-4620-A130-4B014F289742}" srcOrd="2" destOrd="0" presId="urn:microsoft.com/office/officeart/2005/8/layout/pList2"/>
    <dgm:cxn modelId="{C12CD064-BDF2-4F2E-B885-05B2BC361343}" type="presParOf" srcId="{3CB7B221-A4AC-4620-A130-4B014F289742}" destId="{340ADD6D-37ED-495B-8C2E-F3EE0C9888DA}" srcOrd="0" destOrd="0" presId="urn:microsoft.com/office/officeart/2005/8/layout/pList2"/>
    <dgm:cxn modelId="{CD3C1B50-549F-4B25-83AB-C5FB83B5D724}" type="presParOf" srcId="{3CB7B221-A4AC-4620-A130-4B014F289742}" destId="{8C3EED8F-1A6D-4942-8E48-66B0D8D2777C}" srcOrd="1" destOrd="0" presId="urn:microsoft.com/office/officeart/2005/8/layout/pList2"/>
    <dgm:cxn modelId="{6F4A4563-18D2-40E2-B667-D43A89A211A2}" type="presParOf" srcId="{3CB7B221-A4AC-4620-A130-4B014F289742}" destId="{BC7D06B7-4E30-4901-98B6-F19168F8DBD6}" srcOrd="2" destOrd="0" presId="urn:microsoft.com/office/officeart/2005/8/layout/pList2"/>
    <dgm:cxn modelId="{07FAB740-5C43-420A-A666-891B1864843B}" type="presParOf" srcId="{32018E9C-93B2-431C-9AD8-540BC5CCF159}" destId="{EBC1DE91-83A6-4A74-BCDA-BBDE46F256A6}" srcOrd="3" destOrd="0" presId="urn:microsoft.com/office/officeart/2005/8/layout/pList2"/>
    <dgm:cxn modelId="{6A7D4DEF-6AB4-413E-BBF7-BC0100D49470}" type="presParOf" srcId="{32018E9C-93B2-431C-9AD8-540BC5CCF159}" destId="{92DACC5B-5A95-4312-BAB9-1743B482EDE9}" srcOrd="4" destOrd="0" presId="urn:microsoft.com/office/officeart/2005/8/layout/pList2"/>
    <dgm:cxn modelId="{4C8FE2E4-141E-487A-84DC-07EF0225EA59}" type="presParOf" srcId="{92DACC5B-5A95-4312-BAB9-1743B482EDE9}" destId="{A7113BC2-4347-48E0-BFD4-5F64C22FFCC9}" srcOrd="0" destOrd="0" presId="urn:microsoft.com/office/officeart/2005/8/layout/pList2"/>
    <dgm:cxn modelId="{9C6FB52D-3A6D-4707-985C-FB1525BD189F}" type="presParOf" srcId="{92DACC5B-5A95-4312-BAB9-1743B482EDE9}" destId="{7A537BA7-7F7C-47AF-A156-CE1C34E835B3}" srcOrd="1" destOrd="0" presId="urn:microsoft.com/office/officeart/2005/8/layout/pList2"/>
    <dgm:cxn modelId="{157DD119-3B1B-401A-AB82-A379D38DA55C}" type="presParOf" srcId="{92DACC5B-5A95-4312-BAB9-1743B482EDE9}" destId="{B919A9C6-80D2-442A-BD6C-4FF56563641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49FC5-6497-4890-BBED-D02000ECC78D}">
      <dsp:nvSpPr>
        <dsp:cNvPr id="0" name=""/>
        <dsp:cNvSpPr/>
      </dsp:nvSpPr>
      <dsp:spPr>
        <a:xfrm>
          <a:off x="0" y="0"/>
          <a:ext cx="11115040" cy="26607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C7B4B-8970-490C-9AD0-2E992E3D4563}">
      <dsp:nvSpPr>
        <dsp:cNvPr id="0" name=""/>
        <dsp:cNvSpPr/>
      </dsp:nvSpPr>
      <dsp:spPr>
        <a:xfrm>
          <a:off x="534027" y="362459"/>
          <a:ext cx="2913030" cy="1951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722FE-4FC9-4825-A9DF-504F98F4B83D}">
      <dsp:nvSpPr>
        <dsp:cNvPr id="0" name=""/>
        <dsp:cNvSpPr/>
      </dsp:nvSpPr>
      <dsp:spPr>
        <a:xfrm rot="10800000">
          <a:off x="337689" y="2683799"/>
          <a:ext cx="3305707" cy="32211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Increase tools for feasible, meaningful applicant reviews</a:t>
          </a:r>
          <a:r>
            <a:rPr lang="en-US" sz="2000" kern="1200">
              <a:solidFill>
                <a:schemeClr val="tx1"/>
              </a:solidFill>
              <a:latin typeface="Arial"/>
            </a:rPr>
            <a:t> </a:t>
          </a:r>
          <a:endParaRPr lang="en-US" sz="2000" kern="1200">
            <a:solidFill>
              <a:schemeClr val="tx1"/>
            </a:solidFill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</a:rPr>
            <a:t>Promote the utilization of fellowship SLORs</a:t>
          </a:r>
          <a:endParaRPr lang="en-US" sz="1600" kern="1200">
            <a:solidFill>
              <a:schemeClr val="tx1"/>
            </a:solidFill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>
            <a:solidFill>
              <a:schemeClr val="bg1"/>
            </a:solidFill>
            <a:latin typeface="Calibri"/>
            <a:ea typeface="Calibri" panose="020F0502020204030204" pitchFamily="34" charset="0"/>
            <a:cs typeface="Times New Roman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kern="1200">
            <a:solidFill>
              <a:schemeClr val="bg1"/>
            </a:solidFill>
            <a:latin typeface="Arial"/>
            <a:ea typeface="Calibri" panose="020F0502020204030204" pitchFamily="34" charset="0"/>
            <a:cs typeface="Arial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AAIM Task Forces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ERAS filters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Ideal State Application</a:t>
          </a:r>
          <a:endParaRPr lang="en-US" sz="1600" kern="1200">
            <a:solidFill>
              <a:schemeClr val="bg1"/>
            </a:solidFill>
          </a:endParaRPr>
        </a:p>
      </dsp:txBody>
      <dsp:txXfrm rot="10800000">
        <a:off x="436751" y="2683799"/>
        <a:ext cx="3107583" cy="3122111"/>
      </dsp:txXfrm>
    </dsp:sp>
    <dsp:sp modelId="{BC7D06B7-4E30-4901-98B6-F19168F8DBD6}">
      <dsp:nvSpPr>
        <dsp:cNvPr id="0" name=""/>
        <dsp:cNvSpPr/>
      </dsp:nvSpPr>
      <dsp:spPr>
        <a:xfrm>
          <a:off x="4138043" y="354760"/>
          <a:ext cx="2913030" cy="1951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ADD6D-37ED-495B-8C2E-F3EE0C9888DA}">
      <dsp:nvSpPr>
        <dsp:cNvPr id="0" name=""/>
        <dsp:cNvSpPr/>
      </dsp:nvSpPr>
      <dsp:spPr>
        <a:xfrm rot="10800000">
          <a:off x="3934699" y="2660702"/>
          <a:ext cx="3319718" cy="325196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</a:rPr>
            <a:t>Continue work on best practices to ensure inclusive and equitable standards during interview process</a:t>
          </a:r>
          <a:r>
            <a:rPr lang="en-US" sz="1600" kern="1200">
              <a:solidFill>
                <a:schemeClr val="tx1"/>
              </a:solidFill>
              <a:latin typeface="Arial"/>
            </a:rPr>
            <a:t> </a:t>
          </a:r>
          <a:endParaRPr lang="en-US" sz="1600" kern="1200">
            <a:solidFill>
              <a:schemeClr val="tx1"/>
            </a:solidFill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>
            <a:solidFill>
              <a:schemeClr val="bg1">
                <a:lumMod val="8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>
            <a:solidFill>
              <a:schemeClr val="bg1">
                <a:lumMod val="8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AAIM Task Forces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Interview Standards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Ideal State Application</a:t>
          </a:r>
        </a:p>
      </dsp:txBody>
      <dsp:txXfrm rot="10800000">
        <a:off x="4034708" y="2660702"/>
        <a:ext cx="3119700" cy="3151960"/>
      </dsp:txXfrm>
    </dsp:sp>
    <dsp:sp modelId="{B919A9C6-80D2-442A-BD6C-4FF565636413}">
      <dsp:nvSpPr>
        <dsp:cNvPr id="0" name=""/>
        <dsp:cNvSpPr/>
      </dsp:nvSpPr>
      <dsp:spPr>
        <a:xfrm>
          <a:off x="7705020" y="354760"/>
          <a:ext cx="2913030" cy="1951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13BC2-4347-48E0-BFD4-5F64C22FFCC9}">
      <dsp:nvSpPr>
        <dsp:cNvPr id="0" name=""/>
        <dsp:cNvSpPr/>
      </dsp:nvSpPr>
      <dsp:spPr>
        <a:xfrm rot="10800000">
          <a:off x="7545721" y="2660702"/>
          <a:ext cx="3231628" cy="325196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/>
            </a:rPr>
            <a:t>Develop and Pilot End-of-training Individual Learning Plans and/or Structured Evaluative Letters</a:t>
          </a:r>
          <a:endParaRPr lang="en-US" sz="1600" b="1" kern="1200">
            <a:solidFill>
              <a:schemeClr val="tx1"/>
            </a:solidFill>
            <a:latin typeface="Calibri"/>
            <a:ea typeface="Calibri" panose="020F0502020204030204" pitchFamily="34" charset="0"/>
            <a:cs typeface="Times New Roman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b="1" kern="1200">
            <a:solidFill>
              <a:schemeClr val="bg1"/>
            </a:solidFill>
            <a:latin typeface="Calibri"/>
            <a:ea typeface="Calibri" panose="020F0502020204030204" pitchFamily="34" charset="0"/>
            <a:cs typeface="Times New Roman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AAIM Task Forces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Competencies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Learner Handoff Standards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rPr>
            <a:t>Structured Evaluative Letter</a:t>
          </a:r>
        </a:p>
      </dsp:txBody>
      <dsp:txXfrm rot="10800000">
        <a:off x="7645105" y="2660702"/>
        <a:ext cx="3032860" cy="315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DB01A-98C6-4357-AA47-D0F0FFC3028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5F60-8456-4FC0-8B5B-5B5E6DAC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aaim.zoom.us/j/92809052831?pwd%3DWW5NR3FxdUttOGdwUCtwY3ZjUWZPdz09&amp;sa=D&amp;source=calendar&amp;ust=1651950045561318&amp;usg=AOvVaw0Hu8T8CpXbW4Xc42ly_e1J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Outcome</a:t>
            </a:r>
          </a:p>
          <a:p>
            <a:endParaRPr lang="en-US"/>
          </a:p>
          <a:p>
            <a:r>
              <a:rPr lang="en-US" b="0" i="0" u="sng">
                <a:solidFill>
                  <a:srgbClr val="1A73E8"/>
                </a:solidFill>
                <a:effectLst/>
                <a:latin typeface="Roboto" panose="02000000000000000000" pitchFamily="2" charset="0"/>
                <a:hlinkClick r:id="rId3"/>
              </a:rPr>
              <a:t>https://aaim.zoom.us/j/92809052831?pwd=WW5NR3FxdUttOGdwUCtwY3ZjUWZPdz09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7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aseline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4BAF943-C813-7441-B710-4637A99F235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86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4BAF943-C813-7441-B710-4637A99F235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74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4BAF943-C813-7441-B710-4637A99F235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0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US" b="0" i="0">
                <a:solidFill>
                  <a:srgbClr val="1D2228"/>
                </a:solidFill>
                <a:effectLst/>
                <a:latin typeface="Helvetica Neue"/>
              </a:rPr>
              <a:t>Agenda:</a:t>
            </a:r>
          </a:p>
          <a:p>
            <a:pPr algn="l">
              <a:spcAft>
                <a:spcPts val="0"/>
              </a:spcAft>
            </a:pPr>
            <a:r>
              <a:rPr lang="en-US" b="0" i="0">
                <a:solidFill>
                  <a:srgbClr val="1D2228"/>
                </a:solidFill>
                <a:effectLst/>
                <a:latin typeface="Helvetica Neue"/>
              </a:rPr>
              <a:t>Emotional check in.</a:t>
            </a:r>
          </a:p>
          <a:p>
            <a:pPr algn="l">
              <a:spcAft>
                <a:spcPts val="0"/>
              </a:spcAft>
            </a:pPr>
            <a:r>
              <a:rPr lang="en-US" b="0" i="0">
                <a:solidFill>
                  <a:srgbClr val="1D2228"/>
                </a:solidFill>
                <a:effectLst/>
                <a:latin typeface="Helvetica Neue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5F60-8456-4FC0-8B5B-5B5E6DACC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AF943-C813-7441-B710-4637A99F2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0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4BAF943-C813-7441-B710-4637A99F235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14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aseline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4BAF943-C813-7441-B710-4637A99F235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2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FDF7-5F9C-4899-B11C-CB5E5101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C85B-D312-405D-A192-22E702B81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21FC-B4FC-4C2D-B9A3-BC52FE07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EBA2-B498-4065-892E-D907094D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7F72E-94A9-4B9C-B3D2-33DD90ED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0C8D-B1E9-40A7-9FFF-8BFE1AC6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7CB9E-AFCD-459D-8663-E913F3556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5390-7677-461D-A29A-79BFEA02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B166-5D02-4887-92BA-E78C710D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1E66-E92F-42D2-8329-BC9F2AA5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E51F2-3F02-438F-B16E-0EDED1CE4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E6A4B-9F49-41A4-A629-66864A248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9109-FE51-4F57-AAA5-A5D0E6C8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9D9DB-D2B0-437D-BEA4-477B5419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EB66-339F-46A1-A806-CA214BED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979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616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218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334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71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7525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BC3B-8D3E-45DF-9112-046FEBC2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656C-45A7-4238-ABB6-42179FA9B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A2C30-C944-432C-B55A-AA28C4B82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405C6-7777-478A-8B86-FF06A2E3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CEB6-D558-4AC8-83FF-DEA7ED80E9C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66AC9-CC56-4B35-BF0D-1519498E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BC74-A738-4CEF-8F1D-E3881E13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AD46-8520-4EDD-B9AA-ABC03C4E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1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A922-0499-4878-AC1F-9BC9593D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D148-5AA1-43DB-B00D-72D7360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0C9-5D7F-4521-B013-546BDBC1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CEB6-D558-4AC8-83FF-DEA7ED80E9C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95DA-DFA5-4756-9211-F7E1DCAF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C6EAD-4C0C-4275-AE52-069C2418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AD46-8520-4EDD-B9AA-ABC03C4E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3876-4AFA-4D99-861C-E66947BD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56AC-BB94-4EE3-841A-FD120049C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4EDF-5254-45DC-BE9F-527F9797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8732-2859-4065-856F-12FDCF90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E7534-9CCC-47D4-BBB1-D36C66E2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333505" y="1943103"/>
            <a:ext cx="10399775" cy="415944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08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FBC8-7A24-493A-BAE3-9A9741A9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9746-78E9-47D0-812E-981E09B5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3301F-358D-4D4F-9DF0-2F44EE4B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6730-76E1-4993-B410-6564A3AA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713AC-1FC8-4B64-89FE-7031CA1E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570B-49CB-462F-A753-489FB1FB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0470-C8AA-459D-B74B-D33396722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C043F-5B30-4133-8019-B8BB1C500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21B3-27B3-4CDB-9BE0-C016ED62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6454-9D5E-43B3-BB27-38045D7F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4E5B5-AE1E-4D63-8227-503AC23B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93F4-1BFF-4B57-B455-3D42087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8F994-8780-4C3A-B2D6-1BAC3DDA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5653C-892E-4BD9-AD38-ACA43D28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F6494-1E2E-47FF-99DF-7F8008FC2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3F85E-3484-4CCB-8532-12A4B1D6D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A6548-3976-49E4-895D-D53608D5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13DF-AF03-4E77-8D7C-E157D1F3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53854-4A6A-4907-9D31-3966E836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61BF-ECC8-48F7-9FEE-0E075AE2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8A3EA-A812-4708-BBE0-512E6DE6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0797B-1810-4EE3-AED7-0CBE0EA7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D5A7A-B63D-431A-A05C-02E5B5EC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5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A3BDF-867E-4C90-8F1D-748B1551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1B742-78C9-41A7-BBD9-EFA49072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146CA-36E9-4B89-9FF6-B217DB1C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83E8-585A-40B8-9FCF-82C22F49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D074-F827-499E-96D1-FA6300EA6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52EDA-C0B2-4DF0-A582-B0BF93BB1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BB4A0-371C-4B3D-A328-C006582C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BDC0-110F-4D89-9CB7-812B8754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DCB3-8066-4BAF-84C3-88034802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9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A3BE-1CD9-47E0-B54C-1203F52E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377E7-5D92-43F9-BCA3-911EF7793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CB036-994A-4763-A1B1-08E92448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50F94-353D-442B-9201-0E6436D2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DBBC0-BC2F-4EDC-89D3-C1294F92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C8A71-4597-4938-9451-D4A4272B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AFB42-454B-425D-8E59-F0E85A97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7057-801D-4F23-A14A-0E03C7B8D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24904-9E09-43EF-825E-6BA331581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D0AA-C6E6-48AC-9103-1FD27F548D2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65789-8A65-4AB6-B322-2DBC93CC1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694F8-0111-47A8-B663-44B687FFD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007C-3C7B-4940-AF7E-C3A1026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593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533E31-F299-4763-8797-109E84E841DC}"/>
              </a:ext>
            </a:extLst>
          </p:cNvPr>
          <p:cNvSpPr txBox="1"/>
          <p:nvPr/>
        </p:nvSpPr>
        <p:spPr>
          <a:xfrm>
            <a:off x="-11077402" y="-1779373"/>
            <a:ext cx="1107740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Coffee with the APDIM Council</a:t>
            </a:r>
          </a:p>
          <a:p>
            <a:r>
              <a:rPr lang="en-US" sz="5400">
                <a:solidFill>
                  <a:schemeClr val="bg1"/>
                </a:solidFill>
              </a:rPr>
              <a:t>Maximize Your Residents’ Chances</a:t>
            </a:r>
          </a:p>
          <a:p>
            <a:r>
              <a:rPr lang="en-US" sz="5400">
                <a:solidFill>
                  <a:schemeClr val="bg1"/>
                </a:solidFill>
              </a:rPr>
              <a:t>for Matching to Fellowship</a:t>
            </a:r>
          </a:p>
          <a:p>
            <a:r>
              <a:rPr lang="en-US" sz="5400">
                <a:solidFill>
                  <a:schemeClr val="bg1"/>
                </a:solidFill>
              </a:rPr>
              <a:t>Q &amp; A with ASP Council</a:t>
            </a:r>
          </a:p>
          <a:p>
            <a:endParaRPr lang="en-US" sz="4400">
              <a:solidFill>
                <a:schemeClr val="bg1"/>
              </a:solidFill>
            </a:endParaRPr>
          </a:p>
          <a:p>
            <a:r>
              <a:rPr lang="en-US" sz="3600">
                <a:solidFill>
                  <a:schemeClr val="bg1"/>
                </a:solidFill>
              </a:rPr>
              <a:t>May 2, 2022</a:t>
            </a:r>
          </a:p>
          <a:p>
            <a:r>
              <a:rPr lang="en-US" sz="3600">
                <a:solidFill>
                  <a:schemeClr val="bg1"/>
                </a:solidFill>
              </a:rPr>
              <a:t>4:00-5:00 PM EST</a:t>
            </a:r>
          </a:p>
          <a:p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9AA2-F059-44FD-8AED-68665B7E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28" y="6176965"/>
            <a:ext cx="10515600" cy="604263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1100"/>
              <a:t>Gonzaga A, et al. J Grad Med Educ. 2022;14(1):115-116.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100" err="1"/>
              <a:t>Marbin</a:t>
            </a:r>
            <a:r>
              <a:rPr lang="en-US" sz="1100"/>
              <a:t> J, et al. </a:t>
            </a:r>
            <a:r>
              <a:rPr lang="en-US" sz="1100" err="1"/>
              <a:t>Acad</a:t>
            </a:r>
            <a:r>
              <a:rPr lang="en-US" sz="1100"/>
              <a:t> Med. 2021;96(8)1120-4. 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100"/>
              <a:t>Williams CM, et al. Am J Med. 2019 Jun;132(6):770-775.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452BB3-398F-44C7-8AE5-E5F69C6B7C02}"/>
              </a:ext>
            </a:extLst>
          </p:cNvPr>
          <p:cNvSpPr txBox="1">
            <a:spLocks/>
          </p:cNvSpPr>
          <p:nvPr/>
        </p:nvSpPr>
        <p:spPr>
          <a:xfrm>
            <a:off x="730554" y="216723"/>
            <a:ext cx="11045847" cy="965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>
                <a:srgbClr val="000000"/>
              </a:buClr>
            </a:pPr>
            <a:r>
              <a:rPr lang="en-US" sz="3200">
                <a:solidFill>
                  <a:srgbClr val="000000"/>
                </a:solidFill>
                <a:latin typeface="Arial"/>
                <a:sym typeface="Arial"/>
              </a:rPr>
              <a:t>Annual training is needed to ensure equity, avoidance of biases, and appropriate communication during fellowship interviews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55" y="3663127"/>
            <a:ext cx="5322707" cy="303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6442497" y="1810744"/>
            <a:ext cx="4777167" cy="17612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sym typeface="Arial"/>
              </a:rPr>
              <a:t>Videoconference Interviews </a:t>
            </a:r>
          </a:p>
          <a:p>
            <a:pPr marL="342891" indent="-342891" algn="ctr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Promote diversity and connection</a:t>
            </a:r>
          </a:p>
          <a:p>
            <a:pPr marL="342891" indent="-342891" algn="ctr" defTabSz="1219170">
              <a:buClr>
                <a:srgbClr val="000000"/>
              </a:buClr>
              <a:buSzPct val="100000"/>
              <a:buFont typeface="Calibri" panose="020F0502020204030204" pitchFamily="34" charset="0"/>
              <a:buChar char="X"/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Introduce new sources of bias</a:t>
            </a:r>
          </a:p>
          <a:p>
            <a:pPr marL="342891" indent="-342891" algn="ctr" defTabSz="1219170">
              <a:buClr>
                <a:srgbClr val="000000"/>
              </a:buClr>
              <a:buSzPct val="100000"/>
              <a:buFont typeface="Calibri" panose="020F0502020204030204" pitchFamily="34" charset="0"/>
              <a:buChar char="X"/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Amplify implicit biases</a:t>
            </a:r>
          </a:p>
        </p:txBody>
      </p:sp>
      <p:sp>
        <p:nvSpPr>
          <p:cNvPr id="10" name="Octagon 9"/>
          <p:cNvSpPr/>
          <p:nvPr/>
        </p:nvSpPr>
        <p:spPr>
          <a:xfrm>
            <a:off x="1065855" y="1807460"/>
            <a:ext cx="4911864" cy="4125467"/>
          </a:xfrm>
          <a:prstGeom prst="octagon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/>
                <a:sym typeface="Arial"/>
              </a:rPr>
              <a:t>Potential biases in GME interviews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Prove it again bias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Leniency bias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Accent bias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Performance attribution bias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Stereotype bias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In-group vs out-group bias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kern="0">
                <a:solidFill>
                  <a:srgbClr val="000000"/>
                </a:solidFill>
                <a:latin typeface="Arial"/>
                <a:sym typeface="Arial"/>
              </a:rPr>
              <a:t>Affinity or like me bias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7645" y="6550924"/>
            <a:ext cx="21712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aamc.org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306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302633"/>
            <a:ext cx="10327341" cy="625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244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220" y="6514043"/>
            <a:ext cx="5446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Alweis et al. Am J Med. 2017;130(5):606-611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4" y="953045"/>
            <a:ext cx="5408543" cy="4813262"/>
          </a:xfrm>
          <a:prstGeom prst="rect">
            <a:avLst/>
          </a:prstGeom>
        </p:spPr>
      </p:pic>
      <p:pic>
        <p:nvPicPr>
          <p:cNvPr id="3" name="Content Placeholder 2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3" y="1016418"/>
            <a:ext cx="6407327" cy="463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109582" y="3322518"/>
            <a:ext cx="150807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Competency-Based Assessment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41920" y="3445629"/>
            <a:ext cx="113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Advocacy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350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220" y="6473980"/>
            <a:ext cx="5446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1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Alweis et al. Am J Med. 2017;130(5):606-611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7362" y="559553"/>
            <a:ext cx="4611396" cy="54058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6"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Arial"/>
                <a:sym typeface="Arial"/>
              </a:rPr>
              <a:t>Fellowship Letter of Recommendation</a:t>
            </a:r>
          </a:p>
          <a:p>
            <a:pPr marL="109536" defTabSz="1219170">
              <a:buClr>
                <a:srgbClr val="000000"/>
              </a:buClr>
            </a:pPr>
            <a:endParaRPr lang="en-US" sz="2000" b="1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Paragraph describing residency program</a:t>
            </a: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Performance summaries for each of the 6 ACGME competencies, highlighting distinguishing features</a:t>
            </a: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Scholarly contributions</a:t>
            </a: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Personal characteristics (level of engagement, degree of initiative, etc.)</a:t>
            </a:r>
          </a:p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231769" indent="-231769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4162" y="559553"/>
            <a:ext cx="4517409" cy="54058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6"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Arial"/>
                <a:sym typeface="Arial"/>
              </a:rPr>
              <a:t>Fellowship Letter of Recommendation (con’t)</a:t>
            </a:r>
          </a:p>
          <a:p>
            <a:pPr marL="109536" defTabSz="1219170">
              <a:buClr>
                <a:srgbClr val="000000"/>
              </a:buClr>
            </a:pPr>
            <a:endParaRPr lang="en-US" sz="2000" b="1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Mastered skills beyond program requirements</a:t>
            </a: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Performance related extensions</a:t>
            </a: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sym typeface="Arial"/>
              </a:rPr>
              <a:t>Overall assessment of suitability as a candidate for fellowship training in subspecialty of choice</a:t>
            </a: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endParaRPr lang="en-US" sz="20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09536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63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04ADCA1-D388-4EFD-B25F-9883D8698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059" y="452438"/>
            <a:ext cx="4666619" cy="1053646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9D6ECBA7-7C48-44F1-81C3-B4F6079B3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141" y="5796571"/>
            <a:ext cx="1158433" cy="1061429"/>
          </a:xfrm>
          <a:prstGeom prst="rect">
            <a:avLst/>
          </a:prstGeom>
        </p:spPr>
      </p:pic>
      <p:pic>
        <p:nvPicPr>
          <p:cNvPr id="9" name="Picture 2" descr="Why do you live in Troy?/Why did you move here? : r/Troy">
            <a:extLst>
              <a:ext uri="{FF2B5EF4-FFF2-40B4-BE49-F238E27FC236}">
                <a16:creationId xmlns:a16="http://schemas.microsoft.com/office/drawing/2014/main" id="{C31E6F70-2670-3B0D-84B4-BECDCDDE9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69" y="1756800"/>
            <a:ext cx="4572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at">
            <a:extLst>
              <a:ext uri="{FF2B5EF4-FFF2-40B4-BE49-F238E27FC236}">
                <a16:creationId xmlns:a16="http://schemas.microsoft.com/office/drawing/2014/main" id="{EE6F9964-8DAB-FEFE-430D-C2C832B52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141" y="5796571"/>
            <a:ext cx="1158433" cy="10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4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77DD-1AC8-4155-83DF-3CF20BDCB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0BC64F-4DBE-4AB3-0D0F-01ECF6F109EB}"/>
              </a:ext>
            </a:extLst>
          </p:cNvPr>
          <p:cNvSpPr txBox="1">
            <a:spLocks/>
          </p:cNvSpPr>
          <p:nvPr/>
        </p:nvSpPr>
        <p:spPr>
          <a:xfrm>
            <a:off x="462539" y="92288"/>
            <a:ext cx="11266922" cy="92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Fellowship Match Q &amp; A with ASP Council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1102F53-B136-ECF0-5779-62A47102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151" y="1023748"/>
            <a:ext cx="8659906" cy="4521593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Thank You ASP!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6000">
              <a:solidFill>
                <a:prstClr val="white"/>
              </a:solidFill>
              <a:latin typeface="Calibri" panose="020F050202020403020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your take away?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6000">
              <a:solidFill>
                <a:prstClr val="white"/>
              </a:solidFill>
              <a:latin typeface="Calibri" panose="020F050202020403020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Future APDIM Council Webinars: What do you need? 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584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2C192C-41B7-4849-857D-CDB4F1D3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85202" cy="5592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6C16E-A984-473D-A7FC-BFBD16A8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6142"/>
            <a:ext cx="10985202" cy="11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DA94-D447-49AA-BF8E-DC87A4CE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734"/>
          </a:xfrm>
        </p:spPr>
        <p:txBody>
          <a:bodyPr/>
          <a:lstStyle/>
          <a:p>
            <a:r>
              <a:rPr lang="en-US" sz="4400" b="0" i="0" u="none" strike="noStrike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Agenda: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14EF4D-327B-4F57-98BB-E873B0384CF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83160"/>
          <a:ext cx="10091351" cy="5344160"/>
        </p:xfrm>
        <a:graphic>
          <a:graphicData uri="http://schemas.openxmlformats.org/drawingml/2006/table">
            <a:tbl>
              <a:tblPr/>
              <a:tblGrid>
                <a:gridCol w="10091351">
                  <a:extLst>
                    <a:ext uri="{9D8B030D-6E8A-4147-A177-3AD203B41FA5}">
                      <a16:colId xmlns:a16="http://schemas.microsoft.com/office/drawing/2014/main" val="23535477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Faculty development - milestones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8765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How to prepare residents for the board exam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4462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New program requirements - 10 months ambulatory, Addiction Medicine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480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Healthcare disparities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7215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Resident research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32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Helping residents match into fellowships/ find a job - e.g. mock interviews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6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Life after residency/ early career curriculum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3428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Changing jobs/ succession planning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3305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endParaRPr lang="en-US" sz="4400">
                        <a:effectLst/>
                        <a:latin typeface="+mn-lt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43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Individualized learning plan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862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Fellowship PD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093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Progressive Leave: Community and University. Possibly Amy Zaas and Harley Friedman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790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Shahzeem Bhyani: J1 and leave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9179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 promotion</a:t>
                      </a:r>
                      <a:endParaRPr lang="en-US" sz="4400">
                        <a:effectLst/>
                        <a:latin typeface="+mn-lt"/>
                      </a:endParaRPr>
                    </a:p>
                  </a:txBody>
                  <a:tcPr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3748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3D26A87-B31F-4453-98D7-3E43B883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929" y="250826"/>
            <a:ext cx="80632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topic: 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5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77DD-1AC8-4155-83DF-3CF20BDCB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06F7DD-F522-4550-B4D7-CAD419C4A131}"/>
              </a:ext>
            </a:extLst>
          </p:cNvPr>
          <p:cNvSpPr/>
          <p:nvPr/>
        </p:nvSpPr>
        <p:spPr>
          <a:xfrm rot="19126965">
            <a:off x="647639" y="940770"/>
            <a:ext cx="5715000" cy="5715000"/>
          </a:xfrm>
          <a:prstGeom prst="ellipse">
            <a:avLst/>
          </a:prstGeom>
          <a:blipFill dpi="0" rotWithShape="1">
            <a:blip r:embed="rId3"/>
            <a:srcRect/>
            <a:stretch>
              <a:fillRect l="-86" t="-269" r="-340" b="-102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40435541-97D4-44A8-977E-B0A0098E4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4" y="5855879"/>
            <a:ext cx="1158433" cy="1061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0AE09-4928-4524-8853-72B4C203E6D9}"/>
              </a:ext>
            </a:extLst>
          </p:cNvPr>
          <p:cNvSpPr txBox="1"/>
          <p:nvPr/>
        </p:nvSpPr>
        <p:spPr>
          <a:xfrm>
            <a:off x="6382289" y="1285111"/>
            <a:ext cx="55385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at least two emotions you are experiencing today.</a:t>
            </a:r>
          </a:p>
          <a:p>
            <a:pPr algn="ctr"/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like, share in the chat.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09BF05-26DF-4CD5-A6EB-D2189339FF66}"/>
              </a:ext>
            </a:extLst>
          </p:cNvPr>
          <p:cNvSpPr txBox="1">
            <a:spLocks/>
          </p:cNvSpPr>
          <p:nvPr/>
        </p:nvSpPr>
        <p:spPr>
          <a:xfrm>
            <a:off x="462539" y="92288"/>
            <a:ext cx="11266922" cy="92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Fellowship Match Q &amp; A with ASP Council</a:t>
            </a:r>
          </a:p>
        </p:txBody>
      </p:sp>
    </p:spTree>
    <p:extLst>
      <p:ext uri="{BB962C8B-B14F-4D97-AF65-F5344CB8AC3E}">
        <p14:creationId xmlns:p14="http://schemas.microsoft.com/office/powerpoint/2010/main" val="11823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77DD-1AC8-4155-83DF-3CF20BDCB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4ADCA1-D388-4EFD-B25F-9883D8698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811" y="1122363"/>
            <a:ext cx="6525603" cy="452159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Purpose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Format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B5D21A-34AD-6735-9EFE-1C543F73BDE4}"/>
              </a:ext>
            </a:extLst>
          </p:cNvPr>
          <p:cNvSpPr txBox="1">
            <a:spLocks/>
          </p:cNvSpPr>
          <p:nvPr/>
        </p:nvSpPr>
        <p:spPr>
          <a:xfrm>
            <a:off x="462539" y="92288"/>
            <a:ext cx="11266922" cy="92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Fellowship Match Q &amp; A with ASP Council</a:t>
            </a:r>
          </a:p>
        </p:txBody>
      </p:sp>
    </p:spTree>
    <p:extLst>
      <p:ext uri="{BB962C8B-B14F-4D97-AF65-F5344CB8AC3E}">
        <p14:creationId xmlns:p14="http://schemas.microsoft.com/office/powerpoint/2010/main" val="2932905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77DD-1AC8-4155-83DF-3CF20BDCB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4ADCA1-D388-4EFD-B25F-9883D8698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39" y="739719"/>
            <a:ext cx="9979488" cy="53785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Purpose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r>
              <a:rPr lang="en-US" sz="4800">
                <a:solidFill>
                  <a:schemeClr val="bg1"/>
                </a:solidFill>
              </a:rPr>
              <a:t>How to Maximize Your Residents’ Chances for Matching to Fellowship</a:t>
            </a:r>
          </a:p>
          <a:p>
            <a:pPr algn="l"/>
            <a:r>
              <a:rPr lang="en-US" sz="4800">
                <a:solidFill>
                  <a:schemeClr val="bg1"/>
                </a:solidFill>
              </a:rPr>
              <a:t>Q &amp; A with ASP Council</a:t>
            </a:r>
          </a:p>
          <a:p>
            <a:pPr algn="l"/>
            <a:r>
              <a:rPr lang="en-US" sz="4800">
                <a:solidFill>
                  <a:schemeClr val="bg1"/>
                </a:solidFill>
              </a:rPr>
              <a:t>What Fellowship PDs want</a:t>
            </a:r>
          </a:p>
          <a:p>
            <a:pPr algn="l"/>
            <a:r>
              <a:rPr lang="en-US" sz="4800">
                <a:solidFill>
                  <a:schemeClr val="bg1"/>
                </a:solidFill>
              </a:rPr>
              <a:t>     you to know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>
              <a:solidFill>
                <a:schemeClr val="bg1"/>
              </a:solidFill>
              <a:latin typeface="proxima-nov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A6CB9E8-1241-4B5B-F98D-11967CC2E301}"/>
              </a:ext>
            </a:extLst>
          </p:cNvPr>
          <p:cNvSpPr txBox="1">
            <a:spLocks/>
          </p:cNvSpPr>
          <p:nvPr/>
        </p:nvSpPr>
        <p:spPr>
          <a:xfrm>
            <a:off x="462539" y="92288"/>
            <a:ext cx="11266922" cy="92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Fellowship Match Q &amp; A with ASP Council</a:t>
            </a:r>
          </a:p>
        </p:txBody>
      </p:sp>
    </p:spTree>
    <p:extLst>
      <p:ext uri="{BB962C8B-B14F-4D97-AF65-F5344CB8AC3E}">
        <p14:creationId xmlns:p14="http://schemas.microsoft.com/office/powerpoint/2010/main" val="665983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77DD-1AC8-4155-83DF-3CF20BDCB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91456-6022-4968-9D74-00AADEB27A3C}"/>
              </a:ext>
            </a:extLst>
          </p:cNvPr>
          <p:cNvSpPr txBox="1"/>
          <p:nvPr/>
        </p:nvSpPr>
        <p:spPr>
          <a:xfrm>
            <a:off x="7521036" y="1122363"/>
            <a:ext cx="43291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David </a:t>
            </a:r>
            <a:r>
              <a:rPr lang="en-US" sz="2000" err="1">
                <a:solidFill>
                  <a:schemeClr val="bg1"/>
                </a:solidFill>
              </a:rPr>
              <a:t>Wininger</a:t>
            </a:r>
            <a:r>
              <a:rPr lang="en-US" sz="2000">
                <a:solidFill>
                  <a:schemeClr val="bg1"/>
                </a:solidFill>
              </a:rPr>
              <a:t>, MD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Jaya Raj, MD,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Erin Maxwell, MPA, MPH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Susan Lane, MD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Maria Garcia, MD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Alvin Calderon, MD, PHD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Kimberly Bates, 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4B25D-EFA8-40D6-9DFC-A1DE63D41F5A}"/>
              </a:ext>
            </a:extLst>
          </p:cNvPr>
          <p:cNvSpPr txBox="1"/>
          <p:nvPr/>
        </p:nvSpPr>
        <p:spPr>
          <a:xfrm>
            <a:off x="711921" y="1069114"/>
            <a:ext cx="69377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>
                <a:solidFill>
                  <a:schemeClr val="bg1"/>
                </a:solidFill>
              </a:rPr>
              <a:t>Gaby Weissman, MD – Cardiology</a:t>
            </a:r>
          </a:p>
          <a:p>
            <a:r>
              <a:rPr lang="pt-BR" sz="3200">
                <a:solidFill>
                  <a:schemeClr val="bg1"/>
                </a:solidFill>
              </a:rPr>
              <a:t>Esther Vorovich, MD – Cardiology</a:t>
            </a:r>
          </a:p>
          <a:p>
            <a:r>
              <a:rPr lang="pt-BR" sz="3200">
                <a:solidFill>
                  <a:schemeClr val="bg1"/>
                </a:solidFill>
              </a:rPr>
              <a:t>Eli Miloslavsky, MD – Rheumatology</a:t>
            </a:r>
          </a:p>
          <a:p>
            <a:r>
              <a:rPr lang="pt-BR" sz="3200">
                <a:solidFill>
                  <a:schemeClr val="bg1"/>
                </a:solidFill>
              </a:rPr>
              <a:t>Rami Manochakian, MD – Hem-Onc</a:t>
            </a:r>
          </a:p>
          <a:p>
            <a:r>
              <a:rPr lang="pt-BR" sz="3200">
                <a:solidFill>
                  <a:schemeClr val="bg1"/>
                </a:solidFill>
              </a:rPr>
              <a:t>Janice Jou, MD - Gastroenterology</a:t>
            </a:r>
          </a:p>
          <a:p>
            <a:r>
              <a:rPr lang="pt-BR" sz="3200">
                <a:solidFill>
                  <a:schemeClr val="bg1"/>
                </a:solidFill>
              </a:rPr>
              <a:t>Vera Luther, MD – ID</a:t>
            </a:r>
          </a:p>
          <a:p>
            <a:r>
              <a:rPr lang="pt-BR" sz="3200" b="0" i="0">
                <a:solidFill>
                  <a:schemeClr val="bg1"/>
                </a:solidFill>
                <a:effectLst/>
              </a:rPr>
              <a:t>Bhavin Dalal, MD – Pulm/CC</a:t>
            </a:r>
          </a:p>
          <a:p>
            <a:r>
              <a:rPr lang="pt-BR" sz="3200">
                <a:solidFill>
                  <a:schemeClr val="bg1"/>
                </a:solidFill>
              </a:rPr>
              <a:t>Steve Barczi, MD - Geriatrics</a:t>
            </a:r>
            <a:endParaRPr lang="pt-BR" sz="3200" b="0" i="0">
              <a:solidFill>
                <a:schemeClr val="bg1"/>
              </a:solidFill>
              <a:effectLst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D39E2A-FF4C-0E48-FDF2-012CD4FDA0F0}"/>
              </a:ext>
            </a:extLst>
          </p:cNvPr>
          <p:cNvSpPr txBox="1">
            <a:spLocks/>
          </p:cNvSpPr>
          <p:nvPr/>
        </p:nvSpPr>
        <p:spPr>
          <a:xfrm>
            <a:off x="462539" y="92288"/>
            <a:ext cx="11266922" cy="92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Fellowship Match Q &amp; A with ASP Council</a:t>
            </a:r>
          </a:p>
        </p:txBody>
      </p:sp>
    </p:spTree>
    <p:extLst>
      <p:ext uri="{BB962C8B-B14F-4D97-AF65-F5344CB8AC3E}">
        <p14:creationId xmlns:p14="http://schemas.microsoft.com/office/powerpoint/2010/main" val="2235901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77DD-1AC8-4155-83DF-3CF20BDCB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701246-9FAD-4720-8B94-86F0B91AEEBC}"/>
              </a:ext>
            </a:extLst>
          </p:cNvPr>
          <p:cNvSpPr txBox="1">
            <a:spLocks/>
          </p:cNvSpPr>
          <p:nvPr/>
        </p:nvSpPr>
        <p:spPr>
          <a:xfrm>
            <a:off x="553990" y="1122363"/>
            <a:ext cx="8129752" cy="4279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Format</a:t>
            </a:r>
          </a:p>
          <a:p>
            <a:pPr algn="l"/>
            <a:endParaRPr lang="en-US" sz="2800">
              <a:solidFill>
                <a:schemeClr val="bg1"/>
              </a:solidFill>
            </a:endParaRPr>
          </a:p>
          <a:p>
            <a:pPr algn="l"/>
            <a:r>
              <a:rPr lang="en-US" sz="3600">
                <a:solidFill>
                  <a:schemeClr val="bg1"/>
                </a:solidFill>
              </a:rPr>
              <a:t>Questions submitted during registration</a:t>
            </a:r>
          </a:p>
          <a:p>
            <a:pPr algn="l"/>
            <a:r>
              <a:rPr lang="en-US" sz="3600">
                <a:solidFill>
                  <a:schemeClr val="bg1"/>
                </a:solidFill>
              </a:rPr>
              <a:t>	-Maria Garcia, MD</a:t>
            </a:r>
          </a:p>
          <a:p>
            <a:pPr algn="l"/>
            <a:endParaRPr lang="en-US" sz="3600">
              <a:solidFill>
                <a:schemeClr val="bg1"/>
              </a:solidFill>
            </a:endParaRPr>
          </a:p>
          <a:p>
            <a:pPr algn="l"/>
            <a:r>
              <a:rPr lang="en-US" sz="3600">
                <a:solidFill>
                  <a:schemeClr val="bg1"/>
                </a:solidFill>
              </a:rPr>
              <a:t>Questions submitted in the Chat</a:t>
            </a:r>
          </a:p>
          <a:p>
            <a:pPr algn="l"/>
            <a:r>
              <a:rPr lang="en-US" sz="3600">
                <a:solidFill>
                  <a:schemeClr val="bg1"/>
                </a:solidFill>
              </a:rPr>
              <a:t>	-Susan Lane, MD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0A28A45-6FBD-6476-3159-C92B299A8949}"/>
              </a:ext>
            </a:extLst>
          </p:cNvPr>
          <p:cNvSpPr txBox="1">
            <a:spLocks/>
          </p:cNvSpPr>
          <p:nvPr/>
        </p:nvSpPr>
        <p:spPr>
          <a:xfrm>
            <a:off x="462539" y="92288"/>
            <a:ext cx="11266922" cy="92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Fellowship Match Q &amp; A with ASP Council</a:t>
            </a:r>
          </a:p>
        </p:txBody>
      </p:sp>
    </p:spTree>
    <p:extLst>
      <p:ext uri="{BB962C8B-B14F-4D97-AF65-F5344CB8AC3E}">
        <p14:creationId xmlns:p14="http://schemas.microsoft.com/office/powerpoint/2010/main" val="1674889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95" y="-187804"/>
            <a:ext cx="11574683" cy="4513520"/>
          </a:xfrm>
        </p:spPr>
        <p:txBody>
          <a:bodyPr>
            <a:noAutofit/>
          </a:bodyPr>
          <a:lstStyle/>
          <a:p>
            <a:pPr marL="914377" indent="-914377"/>
            <a:r>
              <a:rPr lang="en-US" sz="5333" b="1">
                <a:solidFill>
                  <a:schemeClr val="bg1"/>
                </a:solidFill>
              </a:rPr>
              <a:t>Coffee with the APDIM and ASP Councils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267">
                <a:solidFill>
                  <a:schemeClr val="bg1"/>
                </a:solidFill>
              </a:rPr>
              <a:t>Maximize Your Residents’ Chances for Matching to Fellowship</a:t>
            </a:r>
            <a:br>
              <a:rPr lang="en-US" sz="4800">
                <a:solidFill>
                  <a:schemeClr val="bg1"/>
                </a:solidFill>
              </a:rPr>
            </a:br>
            <a:br>
              <a:rPr lang="en-US" sz="480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		</a:t>
            </a:r>
            <a:endParaRPr lang="en-US" sz="480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311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9AA2-F059-44FD-8AED-68665B7E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674" y="845836"/>
            <a:ext cx="8814652" cy="5854861"/>
          </a:xfrm>
        </p:spPr>
        <p:txBody>
          <a:bodyPr>
            <a:noAutofit/>
          </a:bodyPr>
          <a:lstStyle/>
          <a:p>
            <a:pPr algn="ctr"/>
            <a:r>
              <a:rPr lang="en-US" sz="5400" b="1" u="sng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Specialty/Combinations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 of training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of emphasis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NRMP participation</a:t>
            </a:r>
            <a:b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fill rates</a:t>
            </a:r>
            <a:endParaRPr lang="en-US" sz="4400" b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452BB3-398F-44C7-8AE5-E5F69C6B7C02}"/>
              </a:ext>
            </a:extLst>
          </p:cNvPr>
          <p:cNvSpPr txBox="1">
            <a:spLocks/>
          </p:cNvSpPr>
          <p:nvPr/>
        </p:nvSpPr>
        <p:spPr>
          <a:xfrm>
            <a:off x="177481" y="163097"/>
            <a:ext cx="11837041" cy="742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>
                <a:srgbClr val="000000"/>
              </a:buClr>
            </a:pPr>
            <a:r>
              <a:rPr lang="en-US" sz="480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sym typeface="Arial"/>
              </a:rPr>
              <a:t>Fellowship programs are heterogeneous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632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"/>
          <a:stretch/>
        </p:blipFill>
        <p:spPr>
          <a:xfrm>
            <a:off x="63320" y="6345946"/>
            <a:ext cx="2434221" cy="420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69AA2-F059-44FD-8AED-68665B7E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4644222"/>
              </p:ext>
            </p:extLst>
          </p:nvPr>
        </p:nvGraphicFramePr>
        <p:xfrm>
          <a:off x="589280" y="845892"/>
          <a:ext cx="11115040" cy="591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343423" y="3102483"/>
            <a:ext cx="2656855" cy="5556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/>
              <a:t>Application &amp; Screening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452BB3-398F-44C7-8AE5-E5F69C6B7C02}"/>
              </a:ext>
            </a:extLst>
          </p:cNvPr>
          <p:cNvSpPr txBox="1">
            <a:spLocks/>
          </p:cNvSpPr>
          <p:nvPr/>
        </p:nvSpPr>
        <p:spPr>
          <a:xfrm>
            <a:off x="2287709" y="103857"/>
            <a:ext cx="8799792" cy="742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>
                <a:srgbClr val="000000"/>
              </a:buClr>
            </a:pPr>
            <a:r>
              <a:rPr lang="en-US" sz="3600">
                <a:solidFill>
                  <a:srgbClr val="000000"/>
                </a:solidFill>
                <a:latin typeface="Arial"/>
                <a:sym typeface="Arial"/>
              </a:rPr>
              <a:t>Ongoing Work for Fellowship Programs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-184667"/>
            <a:ext cx="14427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sz="1200" kern="0">
              <a:solidFill>
                <a:srgbClr val="000000"/>
              </a:solidFill>
              <a:latin typeface="BlinkMacSystemFont"/>
              <a:cs typeface="Arial"/>
              <a:sym typeface="Arial"/>
            </a:endParaRPr>
          </a:p>
          <a:p>
            <a:pPr defTabSz="914377">
              <a:buFontTx/>
              <a:buChar char="•"/>
            </a:pPr>
            <a:r>
              <a:rPr lang="en-US" altLang="en-US" sz="1200" kern="0">
                <a:solidFill>
                  <a:srgbClr val="000000"/>
                </a:solidFill>
                <a:latin typeface="BlinkMacSystemFont"/>
                <a:cs typeface="Arial"/>
                <a:sym typeface="Arial"/>
              </a:rPr>
              <a:t>.</a:t>
            </a:r>
            <a:r>
              <a:rPr lang="en-US" altLang="en-US" sz="8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alt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957501" y="3102482"/>
            <a:ext cx="2378597" cy="5556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/>
              <a:t>Interview Standards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8609294" y="3102481"/>
            <a:ext cx="2478207" cy="5556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/>
              <a:t>Educational Handoffs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6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036773452604BAE7354FCA49DCFE2" ma:contentTypeVersion="14" ma:contentTypeDescription="Create a new document." ma:contentTypeScope="" ma:versionID="8a9597727ceac7d531cf8c4165b58aca">
  <xsd:schema xmlns:xsd="http://www.w3.org/2001/XMLSchema" xmlns:xs="http://www.w3.org/2001/XMLSchema" xmlns:p="http://schemas.microsoft.com/office/2006/metadata/properties" xmlns:ns2="cdbec9c3-13cb-4e7b-b509-9d44a15dd439" xmlns:ns3="0ef013b1-c760-4eac-a036-a0dbdbf2ee1d" targetNamespace="http://schemas.microsoft.com/office/2006/metadata/properties" ma:root="true" ma:fieldsID="7f05944996be9962fdec5b7b955b65d5" ns2:_="" ns3:_="">
    <xsd:import namespace="cdbec9c3-13cb-4e7b-b509-9d44a15dd439"/>
    <xsd:import namespace="0ef013b1-c760-4eac-a036-a0dbdbf2ee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Pictur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ec9c3-13cb-4e7b-b509-9d44a15dd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Picture" ma:index="18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013b1-c760-4eac-a036-a0dbdbf2ee1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cdbec9c3-13cb-4e7b-b509-9d44a15dd439">
      <Url xsi:nil="true"/>
      <Description xsi:nil="true"/>
    </Picture>
  </documentManagement>
</p:properties>
</file>

<file path=customXml/itemProps1.xml><?xml version="1.0" encoding="utf-8"?>
<ds:datastoreItem xmlns:ds="http://schemas.openxmlformats.org/officeDocument/2006/customXml" ds:itemID="{604184E3-068E-40C6-9D65-951745A80ECD}"/>
</file>

<file path=customXml/itemProps2.xml><?xml version="1.0" encoding="utf-8"?>
<ds:datastoreItem xmlns:ds="http://schemas.openxmlformats.org/officeDocument/2006/customXml" ds:itemID="{D2DFE85C-201C-4901-96BD-C57785206AA1}"/>
</file>

<file path=customXml/itemProps3.xml><?xml version="1.0" encoding="utf-8"?>
<ds:datastoreItem xmlns:ds="http://schemas.openxmlformats.org/officeDocument/2006/customXml" ds:itemID="{3A7FD4C3-5728-4E60-AE09-77C51BF320A8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Simple Light</vt:lpstr>
      <vt:lpstr>PowerPoint Presentation</vt:lpstr>
      <vt:lpstr>Coffee</vt:lpstr>
      <vt:lpstr>Coffee</vt:lpstr>
      <vt:lpstr>Coffee</vt:lpstr>
      <vt:lpstr>Coffee</vt:lpstr>
      <vt:lpstr>Coffee</vt:lpstr>
      <vt:lpstr>Coffee with the APDIM and ASP Councils  Maximize Your Residents’ Chances for Matching to Fellowship    </vt:lpstr>
      <vt:lpstr>Variability Specialty/Combinations Size Location Length of training Area of emphasis NRMP participation Position fill rates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Coffee</vt:lpstr>
      <vt:lpstr>PowerPoint Presentation</vt:lpstr>
      <vt:lpstr>Agenda: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Alvin Calderon</dc:creator>
  <cp:revision>1</cp:revision>
  <dcterms:created xsi:type="dcterms:W3CDTF">2021-05-18T16:10:42Z</dcterms:created>
  <dcterms:modified xsi:type="dcterms:W3CDTF">2022-05-02T19:16:16Z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0x01010065D036773452604BAE7354FCA49DCFE2</vt:lpwstr>
  </property>
</Properties>
</file>