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40" r:id="rId3"/>
    <p:sldId id="259" r:id="rId4"/>
    <p:sldId id="264" r:id="rId5"/>
    <p:sldId id="329" r:id="rId6"/>
    <p:sldId id="311" r:id="rId7"/>
    <p:sldId id="332" r:id="rId8"/>
    <p:sldId id="266" r:id="rId9"/>
    <p:sldId id="316" r:id="rId10"/>
    <p:sldId id="318" r:id="rId11"/>
    <p:sldId id="315" r:id="rId12"/>
    <p:sldId id="317" r:id="rId13"/>
    <p:sldId id="325" r:id="rId14"/>
    <p:sldId id="327" r:id="rId15"/>
    <p:sldId id="326" r:id="rId16"/>
    <p:sldId id="330" r:id="rId17"/>
    <p:sldId id="319" r:id="rId18"/>
    <p:sldId id="333" r:id="rId19"/>
    <p:sldId id="338" r:id="rId20"/>
    <p:sldId id="274" r:id="rId21"/>
    <p:sldId id="342" r:id="rId22"/>
    <p:sldId id="344" r:id="rId23"/>
    <p:sldId id="331" r:id="rId24"/>
    <p:sldId id="339" r:id="rId25"/>
    <p:sldId id="341" r:id="rId26"/>
    <p:sldId id="345"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ni Abraham" initials="RA" lastIdx="4" clrIdx="0">
    <p:extLst>
      <p:ext uri="{19B8F6BF-5375-455C-9EA6-DF929625EA0E}">
        <p15:presenceInfo xmlns:p15="http://schemas.microsoft.com/office/powerpoint/2012/main" userId="S::RABRA2@swmed.org::4f71de6d-30d5-47c6-8cae-49686663c7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65306" autoAdjust="0"/>
  </p:normalViewPr>
  <p:slideViewPr>
    <p:cSldViewPr snapToGrid="0">
      <p:cViewPr varScale="1">
        <p:scale>
          <a:sx n="43" d="100"/>
          <a:sy n="43" d="100"/>
        </p:scale>
        <p:origin x="14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Percent Implementation</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c:v>
                </c:pt>
              </c:strCache>
            </c:strRef>
          </c:tx>
          <c:explosion val="5"/>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69C-4A05-8F30-66424C90274C}"/>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69C-4A05-8F30-66424C90274C}"/>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69C-4A05-8F30-66424C90274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c:v>
                </c:pt>
                <c:pt idx="1">
                  <c:v>Partial</c:v>
                </c:pt>
                <c:pt idx="2">
                  <c:v>Full</c:v>
                </c:pt>
              </c:strCache>
            </c:strRef>
          </c:cat>
          <c:val>
            <c:numRef>
              <c:f>Sheet1!$B$2:$B$4</c:f>
              <c:numCache>
                <c:formatCode>General</c:formatCode>
                <c:ptCount val="3"/>
                <c:pt idx="0">
                  <c:v>60</c:v>
                </c:pt>
                <c:pt idx="1">
                  <c:v>28</c:v>
                </c:pt>
                <c:pt idx="2">
                  <c:v>12</c:v>
                </c:pt>
              </c:numCache>
            </c:numRef>
          </c:val>
          <c:extLst>
            <c:ext xmlns:c16="http://schemas.microsoft.com/office/drawing/2014/chart" uri="{C3380CC4-5D6E-409C-BE32-E72D297353CC}">
              <c16:uniqueId val="{00000000-AAB3-404E-9FBD-81123740675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8C159F2-2A36-4955-83E0-5DD409355286}" type="datetimeFigureOut">
              <a:rPr lang="en-US" smtClean="0"/>
              <a:t>8/5/2021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B16000F-3E86-401C-9643-80742865E8FC}" type="slidenum">
              <a:rPr lang="en-US" smtClean="0"/>
              <a:t>‹#›</a:t>
            </a:fld>
            <a:endParaRPr lang="en-US"/>
          </a:p>
        </p:txBody>
      </p:sp>
    </p:spTree>
    <p:extLst>
      <p:ext uri="{BB962C8B-B14F-4D97-AF65-F5344CB8AC3E}">
        <p14:creationId xmlns:p14="http://schemas.microsoft.com/office/powerpoint/2010/main" val="2871813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394881-1BAB-4372-BE11-44AD52455273}" type="datetimeFigureOut">
              <a:rPr lang="en-US" smtClean="0"/>
              <a:t>8/5/2021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A82530-E48A-4DCF-83E5-466FFE82B97D}" type="slidenum">
              <a:rPr lang="en-US" smtClean="0"/>
              <a:t>‹#›</a:t>
            </a:fld>
            <a:endParaRPr lang="en-US"/>
          </a:p>
        </p:txBody>
      </p:sp>
    </p:spTree>
    <p:extLst>
      <p:ext uri="{BB962C8B-B14F-4D97-AF65-F5344CB8AC3E}">
        <p14:creationId xmlns:p14="http://schemas.microsoft.com/office/powerpoint/2010/main" val="3787923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  - Welcome, can everyone </a:t>
            </a:r>
          </a:p>
        </p:txBody>
      </p:sp>
      <p:sp>
        <p:nvSpPr>
          <p:cNvPr id="4" name="Slide Number Placeholder 3"/>
          <p:cNvSpPr>
            <a:spLocks noGrp="1"/>
          </p:cNvSpPr>
          <p:nvPr>
            <p:ph type="sldNum" sz="quarter" idx="10"/>
          </p:nvPr>
        </p:nvSpPr>
        <p:spPr/>
        <p:txBody>
          <a:bodyPr/>
          <a:lstStyle/>
          <a:p>
            <a:fld id="{82A82530-E48A-4DCF-83E5-466FFE82B97D}" type="slidenum">
              <a:rPr lang="en-US" smtClean="0"/>
              <a:t>1</a:t>
            </a:fld>
            <a:endParaRPr lang="en-US"/>
          </a:p>
        </p:txBody>
      </p:sp>
    </p:spTree>
    <p:extLst>
      <p:ext uri="{BB962C8B-B14F-4D97-AF65-F5344CB8AC3E}">
        <p14:creationId xmlns:p14="http://schemas.microsoft.com/office/powerpoint/2010/main" val="264754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 - The COVID Pandemic has wreaked havoc in all of our lives. It also provided a place to reset and review a faulty process to see if it could be made better. It was a time ripe for innovation and collaboration. It was also a whirlwind of a time with decisions needing to be made quickly. Literature showed the EM SLOE had become the most useful document in resident applications which was one of the targets of the UME to GME transition.</a:t>
            </a:r>
          </a:p>
        </p:txBody>
      </p:sp>
      <p:sp>
        <p:nvSpPr>
          <p:cNvPr id="4" name="Slide Number Placeholder 3"/>
          <p:cNvSpPr>
            <a:spLocks noGrp="1"/>
          </p:cNvSpPr>
          <p:nvPr>
            <p:ph type="sldNum" sz="quarter" idx="5"/>
          </p:nvPr>
        </p:nvSpPr>
        <p:spPr/>
        <p:txBody>
          <a:bodyPr/>
          <a:lstStyle/>
          <a:p>
            <a:fld id="{82A82530-E48A-4DCF-83E5-466FFE82B97D}" type="slidenum">
              <a:rPr lang="en-US" smtClean="0"/>
              <a:t>10</a:t>
            </a:fld>
            <a:endParaRPr lang="en-US"/>
          </a:p>
        </p:txBody>
      </p:sp>
    </p:spTree>
    <p:extLst>
      <p:ext uri="{BB962C8B-B14F-4D97-AF65-F5344CB8AC3E}">
        <p14:creationId xmlns:p14="http://schemas.microsoft.com/office/powerpoint/2010/main" val="343180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p:txBody>
      </p:sp>
      <p:sp>
        <p:nvSpPr>
          <p:cNvPr id="4" name="Slide Number Placeholder 3"/>
          <p:cNvSpPr>
            <a:spLocks noGrp="1"/>
          </p:cNvSpPr>
          <p:nvPr>
            <p:ph type="sldNum" sz="quarter" idx="5"/>
          </p:nvPr>
        </p:nvSpPr>
        <p:spPr/>
        <p:txBody>
          <a:bodyPr/>
          <a:lstStyle/>
          <a:p>
            <a:fld id="{82A82530-E48A-4DCF-83E5-466FFE82B97D}" type="slidenum">
              <a:rPr lang="en-US" smtClean="0"/>
              <a:t>11</a:t>
            </a:fld>
            <a:endParaRPr lang="en-US"/>
          </a:p>
        </p:txBody>
      </p:sp>
    </p:spTree>
    <p:extLst>
      <p:ext uri="{BB962C8B-B14F-4D97-AF65-F5344CB8AC3E}">
        <p14:creationId xmlns:p14="http://schemas.microsoft.com/office/powerpoint/2010/main" val="25452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 Students with higher test scores or from more privileged backgrounds have an advantage</a:t>
            </a:r>
          </a:p>
          <a:p>
            <a:r>
              <a:rPr lang="en-US" dirty="0"/>
              <a:t>Disadvantages allopathic and IMG students</a:t>
            </a:r>
          </a:p>
          <a:p>
            <a:r>
              <a:rPr lang="en-US" dirty="0"/>
              <a:t>Schools had variable implementation of the IM Qualifications – some contextualized with comments, some used a ranking system</a:t>
            </a:r>
          </a:p>
          <a:p>
            <a:r>
              <a:rPr lang="en-US" dirty="0"/>
              <a:t>Unclear what the ranking signals to programs. If a school uses lower 1/3 while others do not, do programs equate lower 1/3 to be students who are incompetent in that skill?</a:t>
            </a:r>
          </a:p>
          <a:p>
            <a:r>
              <a:rPr lang="en-US" dirty="0"/>
              <a:t>The competencies selected may not be captured in your evaluation system; many schools have a universal evaluation form and overhauling these systems will take buy-in from school and above all, time</a:t>
            </a:r>
          </a:p>
          <a:p>
            <a:r>
              <a:rPr lang="en-US" dirty="0"/>
              <a:t>A lot of feedback praised the inclusion of non-cognitive clinical skills</a:t>
            </a:r>
          </a:p>
        </p:txBody>
      </p:sp>
      <p:sp>
        <p:nvSpPr>
          <p:cNvPr id="4" name="Slide Number Placeholder 3"/>
          <p:cNvSpPr>
            <a:spLocks noGrp="1"/>
          </p:cNvSpPr>
          <p:nvPr>
            <p:ph type="sldNum" sz="quarter" idx="5"/>
          </p:nvPr>
        </p:nvSpPr>
        <p:spPr/>
        <p:txBody>
          <a:bodyPr/>
          <a:lstStyle/>
          <a:p>
            <a:fld id="{82A82530-E48A-4DCF-83E5-466FFE82B97D}" type="slidenum">
              <a:rPr lang="en-US" smtClean="0"/>
              <a:t>12</a:t>
            </a:fld>
            <a:endParaRPr lang="en-US"/>
          </a:p>
        </p:txBody>
      </p:sp>
    </p:spTree>
    <p:extLst>
      <p:ext uri="{BB962C8B-B14F-4D97-AF65-F5344CB8AC3E}">
        <p14:creationId xmlns:p14="http://schemas.microsoft.com/office/powerpoint/2010/main" val="1164256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 -very helpful.  Med Schools/CDs should know that letters that do not follow the SLOE format or some other standardized format, and instead provide vague narrative comments without comparative data from the class, put those students at a disadvantage</a:t>
            </a:r>
          </a:p>
          <a:p>
            <a:r>
              <a:rPr lang="en-US" dirty="0"/>
              <a:t>really liked the standardized format</a:t>
            </a:r>
          </a:p>
          <a:p>
            <a:r>
              <a:rPr lang="en-US" dirty="0"/>
              <a:t>love the standardized format and objectivity e.g. ranking of thirds for IM qualifications and global assessments</a:t>
            </a:r>
          </a:p>
          <a:p>
            <a:r>
              <a:rPr lang="en-US" dirty="0"/>
              <a:t>Specific with regard to the learning environment, student responsibilities, patient load etc. (especially important during the pandemic). Allows discernment between top and middle 1/3</a:t>
            </a:r>
          </a:p>
          <a:p>
            <a:endParaRPr lang="en-US" dirty="0"/>
          </a:p>
        </p:txBody>
      </p:sp>
      <p:sp>
        <p:nvSpPr>
          <p:cNvPr id="4" name="Slide Number Placeholder 3"/>
          <p:cNvSpPr>
            <a:spLocks noGrp="1"/>
          </p:cNvSpPr>
          <p:nvPr>
            <p:ph type="sldNum" sz="quarter" idx="5"/>
          </p:nvPr>
        </p:nvSpPr>
        <p:spPr/>
        <p:txBody>
          <a:bodyPr/>
          <a:lstStyle/>
          <a:p>
            <a:fld id="{82A82530-E48A-4DCF-83E5-466FFE82B97D}" type="slidenum">
              <a:rPr lang="en-US" smtClean="0"/>
              <a:t>13</a:t>
            </a:fld>
            <a:endParaRPr lang="en-US"/>
          </a:p>
        </p:txBody>
      </p:sp>
    </p:spTree>
    <p:extLst>
      <p:ext uri="{BB962C8B-B14F-4D97-AF65-F5344CB8AC3E}">
        <p14:creationId xmlns:p14="http://schemas.microsoft.com/office/powerpoint/2010/main" val="1399903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 - putting the students in </a:t>
            </a:r>
            <a:r>
              <a:rPr lang="en-US" dirty="0" err="1"/>
              <a:t>tertile</a:t>
            </a:r>
            <a:r>
              <a:rPr lang="en-US" dirty="0"/>
              <a:t> rankings only works if you actually put a third of students in each of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not sure </a:t>
            </a:r>
            <a:r>
              <a:rPr lang="en-US" dirty="0" err="1"/>
              <a:t>tertiles</a:t>
            </a:r>
            <a:r>
              <a:rPr lang="en-US" dirty="0"/>
              <a:t> is what I care about - I want to know if they believe this student will be truly outstanding as a resident, will be an average to above average resident, or will be below average.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are not even </a:t>
            </a:r>
            <a:r>
              <a:rPr lang="en-US" dirty="0" err="1"/>
              <a:t>tertiles</a:t>
            </a:r>
            <a:r>
              <a:rPr lang="en-US" dirty="0"/>
              <a:t>, but no medical school has no one in the third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Unfortunately, that’s what I think we care about most and this is what schools still won’t tell us - it would be revolutionary if a long-term project between APDIM-CDIM were to come up with some “compassionate off ramps” for the students who just shouldn’t go on to do residency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 don't think many raters actually used the scale correctly (just like all of us with all our inflated scales) as low end scores were certainly not present in 1/3 of letters </a:t>
            </a:r>
          </a:p>
          <a:p>
            <a:r>
              <a:rPr lang="en-US" dirty="0"/>
              <a:t>Some similarities to MSPE so felt redundant particularly the Core Medicine Clerkship section on graphic representation and narrative.  Lacked personal touch </a:t>
            </a:r>
            <a:r>
              <a:rPr lang="en-US" dirty="0" err="1"/>
              <a:t>eg</a:t>
            </a:r>
            <a:r>
              <a:rPr lang="en-US" dirty="0"/>
              <a:t> personal background and interests in IM which Chair LOR valuable.   Need more guidance on third rankings (some schools ranked all students in top 1/3)</a:t>
            </a:r>
          </a:p>
          <a:p>
            <a:r>
              <a:rPr lang="en-US" dirty="0"/>
              <a:t> Not widely used by U.S. medical schools and not used at all by international medical schools; thus it had minimal if any impact on community programs and other programs with large % of IMGs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2A82530-E48A-4DCF-83E5-466FFE82B97D}" type="slidenum">
              <a:rPr lang="en-US" smtClean="0"/>
              <a:t>14</a:t>
            </a:fld>
            <a:endParaRPr lang="en-US"/>
          </a:p>
        </p:txBody>
      </p:sp>
    </p:spTree>
    <p:extLst>
      <p:ext uri="{BB962C8B-B14F-4D97-AF65-F5344CB8AC3E}">
        <p14:creationId xmlns:p14="http://schemas.microsoft.com/office/powerpoint/2010/main" val="1296771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p:txBody>
      </p:sp>
      <p:sp>
        <p:nvSpPr>
          <p:cNvPr id="4" name="Slide Number Placeholder 3"/>
          <p:cNvSpPr>
            <a:spLocks noGrp="1"/>
          </p:cNvSpPr>
          <p:nvPr>
            <p:ph type="sldNum" sz="quarter" idx="5"/>
          </p:nvPr>
        </p:nvSpPr>
        <p:spPr/>
        <p:txBody>
          <a:bodyPr/>
          <a:lstStyle/>
          <a:p>
            <a:fld id="{82A82530-E48A-4DCF-83E5-466FFE82B97D}" type="slidenum">
              <a:rPr lang="en-US" smtClean="0"/>
              <a:t>15</a:t>
            </a:fld>
            <a:endParaRPr lang="en-US"/>
          </a:p>
        </p:txBody>
      </p:sp>
    </p:spTree>
    <p:extLst>
      <p:ext uri="{BB962C8B-B14F-4D97-AF65-F5344CB8AC3E}">
        <p14:creationId xmlns:p14="http://schemas.microsoft.com/office/powerpoint/2010/main" val="694237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p:txBody>
      </p:sp>
      <p:sp>
        <p:nvSpPr>
          <p:cNvPr id="4" name="Slide Number Placeholder 3"/>
          <p:cNvSpPr>
            <a:spLocks noGrp="1"/>
          </p:cNvSpPr>
          <p:nvPr>
            <p:ph type="sldNum" sz="quarter" idx="5"/>
          </p:nvPr>
        </p:nvSpPr>
        <p:spPr/>
        <p:txBody>
          <a:bodyPr/>
          <a:lstStyle/>
          <a:p>
            <a:fld id="{82A82530-E48A-4DCF-83E5-466FFE82B97D}" type="slidenum">
              <a:rPr lang="en-US" smtClean="0"/>
              <a:t>16</a:t>
            </a:fld>
            <a:endParaRPr lang="en-US"/>
          </a:p>
        </p:txBody>
      </p:sp>
    </p:spTree>
    <p:extLst>
      <p:ext uri="{BB962C8B-B14F-4D97-AF65-F5344CB8AC3E}">
        <p14:creationId xmlns:p14="http://schemas.microsoft.com/office/powerpoint/2010/main" val="2891713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p:txBody>
      </p:sp>
      <p:sp>
        <p:nvSpPr>
          <p:cNvPr id="4" name="Slide Number Placeholder 3"/>
          <p:cNvSpPr>
            <a:spLocks noGrp="1"/>
          </p:cNvSpPr>
          <p:nvPr>
            <p:ph type="sldNum" sz="quarter" idx="5"/>
          </p:nvPr>
        </p:nvSpPr>
        <p:spPr/>
        <p:txBody>
          <a:bodyPr/>
          <a:lstStyle/>
          <a:p>
            <a:fld id="{82A82530-E48A-4DCF-83E5-466FFE82B97D}" type="slidenum">
              <a:rPr lang="en-US" smtClean="0"/>
              <a:t>17</a:t>
            </a:fld>
            <a:endParaRPr lang="en-US"/>
          </a:p>
        </p:txBody>
      </p:sp>
    </p:spTree>
    <p:extLst>
      <p:ext uri="{BB962C8B-B14F-4D97-AF65-F5344CB8AC3E}">
        <p14:creationId xmlns:p14="http://schemas.microsoft.com/office/powerpoint/2010/main" val="3321257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p:txBody>
      </p:sp>
      <p:sp>
        <p:nvSpPr>
          <p:cNvPr id="4" name="Slide Number Placeholder 3"/>
          <p:cNvSpPr>
            <a:spLocks noGrp="1"/>
          </p:cNvSpPr>
          <p:nvPr>
            <p:ph type="sldNum" sz="quarter" idx="5"/>
          </p:nvPr>
        </p:nvSpPr>
        <p:spPr/>
        <p:txBody>
          <a:bodyPr/>
          <a:lstStyle/>
          <a:p>
            <a:fld id="{82A82530-E48A-4DCF-83E5-466FFE82B97D}" type="slidenum">
              <a:rPr lang="en-US" smtClean="0"/>
              <a:t>18</a:t>
            </a:fld>
            <a:endParaRPr lang="en-US"/>
          </a:p>
        </p:txBody>
      </p:sp>
    </p:spTree>
    <p:extLst>
      <p:ext uri="{BB962C8B-B14F-4D97-AF65-F5344CB8AC3E}">
        <p14:creationId xmlns:p14="http://schemas.microsoft.com/office/powerpoint/2010/main" val="196547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a:t>
            </a:r>
          </a:p>
        </p:txBody>
      </p:sp>
      <p:sp>
        <p:nvSpPr>
          <p:cNvPr id="4" name="Slide Number Placeholder 3"/>
          <p:cNvSpPr>
            <a:spLocks noGrp="1"/>
          </p:cNvSpPr>
          <p:nvPr>
            <p:ph type="sldNum" sz="quarter" idx="5"/>
          </p:nvPr>
        </p:nvSpPr>
        <p:spPr/>
        <p:txBody>
          <a:bodyPr/>
          <a:lstStyle/>
          <a:p>
            <a:fld id="{82A82530-E48A-4DCF-83E5-466FFE82B97D}" type="slidenum">
              <a:rPr lang="en-US" smtClean="0"/>
              <a:t>19</a:t>
            </a:fld>
            <a:endParaRPr lang="en-US"/>
          </a:p>
        </p:txBody>
      </p:sp>
    </p:spTree>
    <p:extLst>
      <p:ext uri="{BB962C8B-B14F-4D97-AF65-F5344CB8AC3E}">
        <p14:creationId xmlns:p14="http://schemas.microsoft.com/office/powerpoint/2010/main" val="186496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a:t>
            </a:r>
          </a:p>
        </p:txBody>
      </p:sp>
      <p:sp>
        <p:nvSpPr>
          <p:cNvPr id="4" name="Slide Number Placeholder 3"/>
          <p:cNvSpPr>
            <a:spLocks noGrp="1"/>
          </p:cNvSpPr>
          <p:nvPr>
            <p:ph type="sldNum" sz="quarter" idx="5"/>
          </p:nvPr>
        </p:nvSpPr>
        <p:spPr/>
        <p:txBody>
          <a:bodyPr/>
          <a:lstStyle/>
          <a:p>
            <a:fld id="{82A82530-E48A-4DCF-83E5-466FFE82B97D}" type="slidenum">
              <a:rPr lang="en-US" smtClean="0"/>
              <a:t>2</a:t>
            </a:fld>
            <a:endParaRPr lang="en-US"/>
          </a:p>
        </p:txBody>
      </p:sp>
    </p:spTree>
    <p:extLst>
      <p:ext uri="{BB962C8B-B14F-4D97-AF65-F5344CB8AC3E}">
        <p14:creationId xmlns:p14="http://schemas.microsoft.com/office/powerpoint/2010/main" val="507175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a:t>
            </a:r>
          </a:p>
        </p:txBody>
      </p:sp>
      <p:sp>
        <p:nvSpPr>
          <p:cNvPr id="4" name="Slide Number Placeholder 3"/>
          <p:cNvSpPr>
            <a:spLocks noGrp="1"/>
          </p:cNvSpPr>
          <p:nvPr>
            <p:ph type="sldNum" sz="quarter" idx="5"/>
          </p:nvPr>
        </p:nvSpPr>
        <p:spPr/>
        <p:txBody>
          <a:bodyPr/>
          <a:lstStyle/>
          <a:p>
            <a:fld id="{82A82530-E48A-4DCF-83E5-466FFE82B97D}" type="slidenum">
              <a:rPr lang="en-US" smtClean="0"/>
              <a:t>20</a:t>
            </a:fld>
            <a:endParaRPr lang="en-US"/>
          </a:p>
        </p:txBody>
      </p:sp>
    </p:spTree>
    <p:extLst>
      <p:ext uri="{BB962C8B-B14F-4D97-AF65-F5344CB8AC3E}">
        <p14:creationId xmlns:p14="http://schemas.microsoft.com/office/powerpoint/2010/main" val="197164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 In this process, we will be actively rebuilding TRUST. A movie that is replayed in my house often is the Disney movie, Raya and the Last Dragon. If you haven’t seen it, it’s about a former land called </a:t>
            </a:r>
            <a:r>
              <a:rPr lang="en-US" dirty="0" err="1"/>
              <a:t>Kumandra</a:t>
            </a:r>
            <a:r>
              <a:rPr lang="en-US" dirty="0"/>
              <a:t> where dragons and humans lived harmoniously. Unfortunately an evil enemy caused massive destruction. The dragons sacrificed themselves to create one dragon gem that protects the land. However, instead of coming together during adversity the people separated to form different factions. These factions make assumptions about the other and no longer TRUST one another which leads to a battle that breaks the dragon gem into 5 pieces and allows the evil enemy to return. Raya, the main character, finds the one last dragon, </a:t>
            </a:r>
            <a:r>
              <a:rPr lang="en-US" dirty="0" err="1"/>
              <a:t>Sisu</a:t>
            </a:r>
            <a:r>
              <a:rPr lang="en-US" dirty="0"/>
              <a:t>, who had been in hibernation. </a:t>
            </a:r>
            <a:r>
              <a:rPr lang="en-US" dirty="0" err="1"/>
              <a:t>Sisu</a:t>
            </a:r>
            <a:r>
              <a:rPr lang="en-US" dirty="0"/>
              <a:t> shows that the only way to heal a broken world is to rebuild trust.</a:t>
            </a:r>
          </a:p>
        </p:txBody>
      </p:sp>
      <p:sp>
        <p:nvSpPr>
          <p:cNvPr id="4" name="Slide Number Placeholder 3"/>
          <p:cNvSpPr>
            <a:spLocks noGrp="1"/>
          </p:cNvSpPr>
          <p:nvPr>
            <p:ph type="sldNum" sz="quarter" idx="5"/>
          </p:nvPr>
        </p:nvSpPr>
        <p:spPr/>
        <p:txBody>
          <a:bodyPr/>
          <a:lstStyle/>
          <a:p>
            <a:fld id="{82A82530-E48A-4DCF-83E5-466FFE82B97D}" type="slidenum">
              <a:rPr lang="en-US" smtClean="0"/>
              <a:t>21</a:t>
            </a:fld>
            <a:endParaRPr lang="en-US"/>
          </a:p>
        </p:txBody>
      </p:sp>
    </p:spTree>
    <p:extLst>
      <p:ext uri="{BB962C8B-B14F-4D97-AF65-F5344CB8AC3E}">
        <p14:creationId xmlns:p14="http://schemas.microsoft.com/office/powerpoint/2010/main" val="289151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many times this past year where I have thought about the importance of trust and the terrible fallout of mistrust as I read headlines and talk to my patients and neighbors and I can’t help but hear many of </a:t>
            </a:r>
            <a:r>
              <a:rPr lang="en-US" dirty="0" err="1"/>
              <a:t>Sisu’s</a:t>
            </a:r>
            <a:r>
              <a:rPr lang="en-US" dirty="0"/>
              <a:t> quotes, including the importance of taking the first step no matter how challenging the task.</a:t>
            </a:r>
          </a:p>
        </p:txBody>
      </p:sp>
      <p:sp>
        <p:nvSpPr>
          <p:cNvPr id="4" name="Slide Number Placeholder 3"/>
          <p:cNvSpPr>
            <a:spLocks noGrp="1"/>
          </p:cNvSpPr>
          <p:nvPr>
            <p:ph type="sldNum" sz="quarter" idx="5"/>
          </p:nvPr>
        </p:nvSpPr>
        <p:spPr/>
        <p:txBody>
          <a:bodyPr/>
          <a:lstStyle/>
          <a:p>
            <a:fld id="{82A82530-E48A-4DCF-83E5-466FFE82B97D}" type="slidenum">
              <a:rPr lang="en-US" smtClean="0"/>
              <a:t>22</a:t>
            </a:fld>
            <a:endParaRPr lang="en-US"/>
          </a:p>
        </p:txBody>
      </p:sp>
    </p:spTree>
    <p:extLst>
      <p:ext uri="{BB962C8B-B14F-4D97-AF65-F5344CB8AC3E}">
        <p14:creationId xmlns:p14="http://schemas.microsoft.com/office/powerpoint/2010/main" val="2167411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 Implementing the SEL is going to be a huge QI project where the feedback of all of you will be instrumental in getting this right! Sheila is going to help break us all out into rooms where you will have a designated facilitator lead you in a brainstorming session where you discuss the major challenges to implementing the SEL over time and think about solutions that could help make this a reality.</a:t>
            </a:r>
          </a:p>
        </p:txBody>
      </p:sp>
      <p:sp>
        <p:nvSpPr>
          <p:cNvPr id="4" name="Slide Number Placeholder 3"/>
          <p:cNvSpPr>
            <a:spLocks noGrp="1"/>
          </p:cNvSpPr>
          <p:nvPr>
            <p:ph type="sldNum" sz="quarter" idx="5"/>
          </p:nvPr>
        </p:nvSpPr>
        <p:spPr/>
        <p:txBody>
          <a:bodyPr/>
          <a:lstStyle/>
          <a:p>
            <a:fld id="{82A82530-E48A-4DCF-83E5-466FFE82B97D}" type="slidenum">
              <a:rPr lang="en-US" smtClean="0"/>
              <a:t>23</a:t>
            </a:fld>
            <a:endParaRPr lang="en-US"/>
          </a:p>
        </p:txBody>
      </p:sp>
    </p:spTree>
    <p:extLst>
      <p:ext uri="{BB962C8B-B14F-4D97-AF65-F5344CB8AC3E}">
        <p14:creationId xmlns:p14="http://schemas.microsoft.com/office/powerpoint/2010/main" val="3442614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RA/SL – Before we breakout are there any Questions? Push to breakout rooms</a:t>
            </a:r>
          </a:p>
        </p:txBody>
      </p:sp>
      <p:sp>
        <p:nvSpPr>
          <p:cNvPr id="4" name="Slide Number Placeholder 3"/>
          <p:cNvSpPr>
            <a:spLocks noGrp="1"/>
          </p:cNvSpPr>
          <p:nvPr>
            <p:ph type="sldNum" sz="quarter" idx="5"/>
          </p:nvPr>
        </p:nvSpPr>
        <p:spPr/>
        <p:txBody>
          <a:bodyPr/>
          <a:lstStyle/>
          <a:p>
            <a:fld id="{82A82530-E48A-4DCF-83E5-466FFE82B97D}" type="slidenum">
              <a:rPr lang="en-US" smtClean="0"/>
              <a:t>24</a:t>
            </a:fld>
            <a:endParaRPr lang="en-US"/>
          </a:p>
        </p:txBody>
      </p:sp>
    </p:spTree>
    <p:extLst>
      <p:ext uri="{BB962C8B-B14F-4D97-AF65-F5344CB8AC3E}">
        <p14:creationId xmlns:p14="http://schemas.microsoft.com/office/powerpoint/2010/main" val="4030125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pull up the whiteboard feature</a:t>
            </a:r>
          </a:p>
        </p:txBody>
      </p:sp>
      <p:sp>
        <p:nvSpPr>
          <p:cNvPr id="4" name="Slide Number Placeholder 3"/>
          <p:cNvSpPr>
            <a:spLocks noGrp="1"/>
          </p:cNvSpPr>
          <p:nvPr>
            <p:ph type="sldNum" sz="quarter" idx="5"/>
          </p:nvPr>
        </p:nvSpPr>
        <p:spPr/>
        <p:txBody>
          <a:bodyPr/>
          <a:lstStyle/>
          <a:p>
            <a:fld id="{82A82530-E48A-4DCF-83E5-466FFE82B97D}" type="slidenum">
              <a:rPr lang="en-US" smtClean="0"/>
              <a:t>25</a:t>
            </a:fld>
            <a:endParaRPr lang="en-US"/>
          </a:p>
        </p:txBody>
      </p:sp>
    </p:spTree>
    <p:extLst>
      <p:ext uri="{BB962C8B-B14F-4D97-AF65-F5344CB8AC3E}">
        <p14:creationId xmlns:p14="http://schemas.microsoft.com/office/powerpoint/2010/main" val="382223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 - The IM Residency Advising Process is a culmination of an investment</a:t>
            </a:r>
            <a:r>
              <a:rPr lang="en-US" baseline="0" dirty="0"/>
              <a:t> by our society, our schools and us as educators in the professional development of our students. </a:t>
            </a:r>
            <a:r>
              <a:rPr lang="en-US" dirty="0"/>
              <a:t>Transfer the learners we have cared</a:t>
            </a:r>
            <a:r>
              <a:rPr lang="en-US" baseline="0" dirty="0"/>
              <a:t> for, invested long hours into the next program that will take them closer to their career goals – that will continue our hard work. UME and GME have one common goal – we want our learners to not only be competent, but to thrive!</a:t>
            </a:r>
          </a:p>
          <a:p>
            <a:endParaRPr lang="en-US" baseline="0" dirty="0"/>
          </a:p>
        </p:txBody>
      </p:sp>
      <p:sp>
        <p:nvSpPr>
          <p:cNvPr id="4" name="Slide Number Placeholder 3"/>
          <p:cNvSpPr>
            <a:spLocks noGrp="1"/>
          </p:cNvSpPr>
          <p:nvPr>
            <p:ph type="sldNum" sz="quarter" idx="10"/>
          </p:nvPr>
        </p:nvSpPr>
        <p:spPr/>
        <p:txBody>
          <a:bodyPr/>
          <a:lstStyle/>
          <a:p>
            <a:fld id="{82A82530-E48A-4DCF-83E5-466FFE82B97D}" type="slidenum">
              <a:rPr lang="en-US" smtClean="0"/>
              <a:t>3</a:t>
            </a:fld>
            <a:endParaRPr lang="en-US"/>
          </a:p>
        </p:txBody>
      </p:sp>
    </p:spTree>
    <p:extLst>
      <p:ext uri="{BB962C8B-B14F-4D97-AF65-F5344CB8AC3E}">
        <p14:creationId xmlns:p14="http://schemas.microsoft.com/office/powerpoint/2010/main" val="285604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 When thinking</a:t>
            </a:r>
            <a:r>
              <a:rPr lang="en-US" baseline="0" dirty="0"/>
              <a:t> of the UME to GME transition, I think of us as a continuum where the Departmental Letter is a vital handoff tool. We are t</a:t>
            </a:r>
            <a:r>
              <a:rPr lang="en-US" dirty="0"/>
              <a:t>ransferring responsibility of educating</a:t>
            </a:r>
            <a:r>
              <a:rPr lang="en-US" baseline="0" dirty="0"/>
              <a:t> these beloved learners to the next program. Good Handoffs build trust between team members and uphold our ethical obligation to be honest and tell the full story in regards to a student’s competency level.</a:t>
            </a:r>
            <a:endParaRPr lang="en-US" dirty="0"/>
          </a:p>
        </p:txBody>
      </p:sp>
      <p:sp>
        <p:nvSpPr>
          <p:cNvPr id="4" name="Slide Number Placeholder 3"/>
          <p:cNvSpPr>
            <a:spLocks noGrp="1"/>
          </p:cNvSpPr>
          <p:nvPr>
            <p:ph type="sldNum" sz="quarter" idx="10"/>
          </p:nvPr>
        </p:nvSpPr>
        <p:spPr/>
        <p:txBody>
          <a:bodyPr/>
          <a:lstStyle/>
          <a:p>
            <a:fld id="{82A82530-E48A-4DCF-83E5-466FFE82B97D}" type="slidenum">
              <a:rPr lang="en-US" smtClean="0"/>
              <a:t>4</a:t>
            </a:fld>
            <a:endParaRPr lang="en-US"/>
          </a:p>
        </p:txBody>
      </p:sp>
    </p:spTree>
    <p:extLst>
      <p:ext uri="{BB962C8B-B14F-4D97-AF65-F5344CB8AC3E}">
        <p14:creationId xmlns:p14="http://schemas.microsoft.com/office/powerpoint/2010/main" val="321707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 Residency programs receive applications from three large subgroups: IMGs, DOs and recent US MD graduates. And when you look at the match data IM programs are filled almost equally by allopathic graduates and IMGs with a significant number of osteopathic graduates. The wide variability in systems and lack of standardization feeding into the applicant pool leads to confusion on what our assessment systems should target.</a:t>
            </a:r>
          </a:p>
        </p:txBody>
      </p:sp>
      <p:sp>
        <p:nvSpPr>
          <p:cNvPr id="4" name="Slide Number Placeholder 3"/>
          <p:cNvSpPr>
            <a:spLocks noGrp="1"/>
          </p:cNvSpPr>
          <p:nvPr>
            <p:ph type="sldNum" sz="quarter" idx="5"/>
          </p:nvPr>
        </p:nvSpPr>
        <p:spPr/>
        <p:txBody>
          <a:bodyPr/>
          <a:lstStyle/>
          <a:p>
            <a:fld id="{82A82530-E48A-4DCF-83E5-466FFE82B97D}" type="slidenum">
              <a:rPr lang="en-US" smtClean="0"/>
              <a:t>5</a:t>
            </a:fld>
            <a:endParaRPr lang="en-US"/>
          </a:p>
        </p:txBody>
      </p:sp>
    </p:spTree>
    <p:extLst>
      <p:ext uri="{BB962C8B-B14F-4D97-AF65-F5344CB8AC3E}">
        <p14:creationId xmlns:p14="http://schemas.microsoft.com/office/powerpoint/2010/main" val="260924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 COPA addressed this handoff tool specifically in Recommendations 7, 13</a:t>
            </a:r>
          </a:p>
          <a:p>
            <a:endParaRPr lang="en-US" dirty="0"/>
          </a:p>
          <a:p>
            <a:r>
              <a:rPr lang="en-US" dirty="0"/>
              <a:t>13: </a:t>
            </a:r>
            <a:r>
              <a:rPr lang="en-US" sz="1200" b="0" i="0" u="none" strike="noStrike" kern="1200" baseline="0" dirty="0">
                <a:solidFill>
                  <a:schemeClr val="tx1"/>
                </a:solidFill>
                <a:latin typeface="+mn-lt"/>
                <a:ea typeface="+mn-ea"/>
                <a:cs typeface="+mn-cs"/>
              </a:rPr>
              <a:t>A Structured Evaluative Letter, which would include specialty-specific questions, would provide knowledge</a:t>
            </a:r>
          </a:p>
          <a:p>
            <a:r>
              <a:rPr lang="en-US" sz="1200" b="0" i="0" u="none" strike="noStrike" kern="1200" baseline="0" dirty="0">
                <a:solidFill>
                  <a:schemeClr val="tx1"/>
                </a:solidFill>
                <a:latin typeface="+mn-lt"/>
                <a:ea typeface="+mn-ea"/>
                <a:cs typeface="+mn-cs"/>
              </a:rPr>
              <a:t>from the evaluator on student performance that was directly observed versus a narrative</a:t>
            </a:r>
          </a:p>
          <a:p>
            <a:r>
              <a:rPr lang="en-US" sz="1200" b="0" i="0" u="none" strike="noStrike" kern="1200" baseline="0" dirty="0">
                <a:solidFill>
                  <a:schemeClr val="tx1"/>
                </a:solidFill>
                <a:latin typeface="+mn-lt"/>
                <a:ea typeface="+mn-ea"/>
                <a:cs typeface="+mn-cs"/>
              </a:rPr>
              <a:t>recommendation. The template should be based on an agreed upon set of core competencies and allow</a:t>
            </a:r>
          </a:p>
          <a:p>
            <a:r>
              <a:rPr lang="en-US" sz="1200" b="0" i="0" u="none" strike="noStrike" kern="1200" baseline="0" dirty="0">
                <a:solidFill>
                  <a:schemeClr val="tx1"/>
                </a:solidFill>
                <a:latin typeface="+mn-lt"/>
                <a:ea typeface="+mn-ea"/>
                <a:cs typeface="+mn-cs"/>
              </a:rPr>
              <a:t>equitable access to completion for all candidates. The SEL should be based on direct observation and must</a:t>
            </a:r>
          </a:p>
          <a:p>
            <a:r>
              <a:rPr lang="en-US" sz="1200" b="0" i="0" u="none" strike="noStrike" kern="1200" baseline="0" dirty="0">
                <a:solidFill>
                  <a:schemeClr val="tx1"/>
                </a:solidFill>
                <a:latin typeface="+mn-lt"/>
                <a:ea typeface="+mn-ea"/>
                <a:cs typeface="+mn-cs"/>
              </a:rPr>
              <a:t>focus on content that the evaluator can complete. Faculty resources should be developed to improve the</a:t>
            </a:r>
          </a:p>
          <a:p>
            <a:r>
              <a:rPr lang="en-US" sz="1200" b="0" i="0" u="none" strike="noStrike" kern="1200" baseline="0" dirty="0">
                <a:solidFill>
                  <a:schemeClr val="tx1"/>
                </a:solidFill>
                <a:latin typeface="+mn-lt"/>
                <a:ea typeface="+mn-ea"/>
                <a:cs typeface="+mn-cs"/>
              </a:rPr>
              <a:t>quality of the standardized evaluation template and decrease bias.</a:t>
            </a:r>
            <a:endParaRPr lang="en-US" dirty="0"/>
          </a:p>
        </p:txBody>
      </p:sp>
      <p:sp>
        <p:nvSpPr>
          <p:cNvPr id="4" name="Slide Number Placeholder 3"/>
          <p:cNvSpPr>
            <a:spLocks noGrp="1"/>
          </p:cNvSpPr>
          <p:nvPr>
            <p:ph type="sldNum" sz="quarter" idx="5"/>
          </p:nvPr>
        </p:nvSpPr>
        <p:spPr/>
        <p:txBody>
          <a:bodyPr/>
          <a:lstStyle/>
          <a:p>
            <a:fld id="{82A82530-E48A-4DCF-83E5-466FFE82B97D}" type="slidenum">
              <a:rPr lang="en-US" smtClean="0"/>
              <a:t>6</a:t>
            </a:fld>
            <a:endParaRPr lang="en-US"/>
          </a:p>
        </p:txBody>
      </p:sp>
    </p:spTree>
    <p:extLst>
      <p:ext uri="{BB962C8B-B14F-4D97-AF65-F5344CB8AC3E}">
        <p14:creationId xmlns:p14="http://schemas.microsoft.com/office/powerpoint/2010/main" val="372086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 THIS SYSTEM DOES NOT EXIST. WE WILL HAVE TO BUILD IT!</a:t>
            </a:r>
          </a:p>
        </p:txBody>
      </p:sp>
      <p:sp>
        <p:nvSpPr>
          <p:cNvPr id="4" name="Slide Number Placeholder 3"/>
          <p:cNvSpPr>
            <a:spLocks noGrp="1"/>
          </p:cNvSpPr>
          <p:nvPr>
            <p:ph type="sldNum" sz="quarter" idx="5"/>
          </p:nvPr>
        </p:nvSpPr>
        <p:spPr/>
        <p:txBody>
          <a:bodyPr/>
          <a:lstStyle/>
          <a:p>
            <a:fld id="{82A82530-E48A-4DCF-83E5-466FFE82B97D}" type="slidenum">
              <a:rPr lang="en-US" smtClean="0"/>
              <a:t>7</a:t>
            </a:fld>
            <a:endParaRPr lang="en-US"/>
          </a:p>
        </p:txBody>
      </p:sp>
    </p:spTree>
    <p:extLst>
      <p:ext uri="{BB962C8B-B14F-4D97-AF65-F5344CB8AC3E}">
        <p14:creationId xmlns:p14="http://schemas.microsoft.com/office/powerpoint/2010/main" val="34010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 - Our current process is missing the mark for</a:t>
            </a:r>
            <a:r>
              <a:rPr lang="en-US" baseline="0" dirty="0"/>
              <a:t> many reasons. Add references</a:t>
            </a:r>
            <a:endParaRPr lang="en-US" dirty="0"/>
          </a:p>
        </p:txBody>
      </p:sp>
      <p:sp>
        <p:nvSpPr>
          <p:cNvPr id="4" name="Slide Number Placeholder 3"/>
          <p:cNvSpPr>
            <a:spLocks noGrp="1"/>
          </p:cNvSpPr>
          <p:nvPr>
            <p:ph type="sldNum" sz="quarter" idx="10"/>
          </p:nvPr>
        </p:nvSpPr>
        <p:spPr/>
        <p:txBody>
          <a:bodyPr/>
          <a:lstStyle/>
          <a:p>
            <a:fld id="{82A82530-E48A-4DCF-83E5-466FFE82B97D}" type="slidenum">
              <a:rPr lang="en-US" smtClean="0"/>
              <a:t>8</a:t>
            </a:fld>
            <a:endParaRPr lang="en-US"/>
          </a:p>
        </p:txBody>
      </p:sp>
    </p:spTree>
    <p:extLst>
      <p:ext uri="{BB962C8B-B14F-4D97-AF65-F5344CB8AC3E}">
        <p14:creationId xmlns:p14="http://schemas.microsoft.com/office/powerpoint/2010/main" val="184990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 - Right now there is a gap</a:t>
            </a:r>
            <a:r>
              <a:rPr lang="en-US" baseline="0" dirty="0"/>
              <a:t> in our process. Step 1 is now Pass/Fail. CDs have advocated for a more holistic assessment system. We now have an opportunity to be bridge builders and work toward filling this gap. This will take TIME and will surely be an iterative process.  Every graduating student has taken our clerkship – we have data on all students. And most IM applicants have had multiple IM experiences, either course work or scholarly. How can we use this time wisely and document these rich observations that are both meaningful to students and future employers?</a:t>
            </a:r>
          </a:p>
          <a:p>
            <a:endParaRPr lang="en-US" baseline="0" dirty="0"/>
          </a:p>
          <a:p>
            <a:pPr defTabSz="931774">
              <a:defRPr/>
            </a:pPr>
            <a:r>
              <a:rPr lang="en-US" dirty="0"/>
              <a:t>Various reviews of letters and surveys throughout the years, including the most recent IM In-training exam survey of Program Directors</a:t>
            </a:r>
            <a:r>
              <a:rPr lang="en-US" baseline="0" dirty="0"/>
              <a:t> shows the current letters have many missing components to the letter and do not include numerical rankings that are useful to program directors. An APDIM/CDIM workgroup was created that reviewed the most current data and other specialty LOE templates.</a:t>
            </a:r>
            <a:endParaRPr lang="en-US" dirty="0"/>
          </a:p>
          <a:p>
            <a:endParaRPr lang="en-US" dirty="0"/>
          </a:p>
        </p:txBody>
      </p:sp>
      <p:sp>
        <p:nvSpPr>
          <p:cNvPr id="4" name="Slide Number Placeholder 3"/>
          <p:cNvSpPr>
            <a:spLocks noGrp="1"/>
          </p:cNvSpPr>
          <p:nvPr>
            <p:ph type="sldNum" sz="quarter" idx="5"/>
          </p:nvPr>
        </p:nvSpPr>
        <p:spPr/>
        <p:txBody>
          <a:bodyPr/>
          <a:lstStyle/>
          <a:p>
            <a:fld id="{82A82530-E48A-4DCF-83E5-466FFE82B97D}" type="slidenum">
              <a:rPr lang="en-US" smtClean="0"/>
              <a:t>9</a:t>
            </a:fld>
            <a:endParaRPr lang="en-US"/>
          </a:p>
        </p:txBody>
      </p:sp>
    </p:spTree>
    <p:extLst>
      <p:ext uri="{BB962C8B-B14F-4D97-AF65-F5344CB8AC3E}">
        <p14:creationId xmlns:p14="http://schemas.microsoft.com/office/powerpoint/2010/main" val="143821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978281-314C-4834-841B-37D63B91D79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339886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978281-314C-4834-841B-37D63B91D79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1658616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978281-314C-4834-841B-37D63B91D79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363667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978281-314C-4834-841B-37D63B91D79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327629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978281-314C-4834-841B-37D63B91D79D}" type="datetimeFigureOut">
              <a:rPr lang="en-US" smtClean="0"/>
              <a:t>8/5/2021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403414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978281-314C-4834-841B-37D63B91D79D}"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2336950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978281-314C-4834-841B-37D63B91D79D}" type="datetimeFigureOut">
              <a:rPr lang="en-US" smtClean="0"/>
              <a:t>8/5/2021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239548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978281-314C-4834-841B-37D63B91D79D}" type="datetimeFigureOut">
              <a:rPr lang="en-US" smtClean="0"/>
              <a:t>8/5/2021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2355596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78281-314C-4834-841B-37D63B91D79D}" type="datetimeFigureOut">
              <a:rPr lang="en-US" smtClean="0"/>
              <a:t>8/5/2021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279635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978281-314C-4834-841B-37D63B91D79D}"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1407721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978281-314C-4834-841B-37D63B91D79D}" type="datetimeFigureOut">
              <a:rPr lang="en-US" smtClean="0"/>
              <a:t>8/5/2021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83F53-ADA9-4122-BE47-C8EA51E1EE3D}" type="slidenum">
              <a:rPr lang="en-US" smtClean="0"/>
              <a:t>‹#›</a:t>
            </a:fld>
            <a:endParaRPr lang="en-US"/>
          </a:p>
        </p:txBody>
      </p:sp>
    </p:spTree>
    <p:extLst>
      <p:ext uri="{BB962C8B-B14F-4D97-AF65-F5344CB8AC3E}">
        <p14:creationId xmlns:p14="http://schemas.microsoft.com/office/powerpoint/2010/main" val="330083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78281-314C-4834-841B-37D63B91D79D}" type="datetimeFigureOut">
              <a:rPr lang="en-US" smtClean="0"/>
              <a:t>8/5/2021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83F53-ADA9-4122-BE47-C8EA51E1EE3D}" type="slidenum">
              <a:rPr lang="en-US" smtClean="0"/>
              <a:t>‹#›</a:t>
            </a:fld>
            <a:endParaRPr lang="en-US"/>
          </a:p>
        </p:txBody>
      </p:sp>
    </p:spTree>
    <p:extLst>
      <p:ext uri="{BB962C8B-B14F-4D97-AF65-F5344CB8AC3E}">
        <p14:creationId xmlns:p14="http://schemas.microsoft.com/office/powerpoint/2010/main" val="979780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ww.im.org/resources/ume-gme-program-resources/resources-guidelines-im-sel"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hysicianaccountability.org/wp-content/uploads/2021/04/UGRC-Initial-Summary-Report-and-Preliminary-Recommendations-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revised AAIM IM SEL</a:t>
            </a:r>
          </a:p>
        </p:txBody>
      </p:sp>
      <p:sp>
        <p:nvSpPr>
          <p:cNvPr id="3" name="Subtitle 2"/>
          <p:cNvSpPr>
            <a:spLocks noGrp="1"/>
          </p:cNvSpPr>
          <p:nvPr>
            <p:ph type="subTitle" idx="1"/>
          </p:nvPr>
        </p:nvSpPr>
        <p:spPr/>
        <p:txBody>
          <a:bodyPr>
            <a:normAutofit/>
          </a:bodyPr>
          <a:lstStyle/>
          <a:p>
            <a:pPr algn="l"/>
            <a:r>
              <a:rPr lang="en-US" dirty="0"/>
              <a:t>		Reeni Abraham MD, CDIM President-Elect</a:t>
            </a:r>
          </a:p>
          <a:p>
            <a:pPr algn="l"/>
            <a:r>
              <a:rPr lang="en-US" dirty="0"/>
              <a:t>	     	     Susan Lane MD, APDIM President </a:t>
            </a:r>
          </a:p>
          <a:p>
            <a:endParaRPr lang="en-US" dirty="0"/>
          </a:p>
        </p:txBody>
      </p:sp>
      <p:pic>
        <p:nvPicPr>
          <p:cNvPr id="4" name="Picture 3">
            <a:extLst>
              <a:ext uri="{FF2B5EF4-FFF2-40B4-BE49-F238E27FC236}">
                <a16:creationId xmlns:a16="http://schemas.microsoft.com/office/drawing/2014/main" id="{D5492ADB-ECE6-4AD6-B940-2F82A08569F4}"/>
              </a:ext>
            </a:extLst>
          </p:cNvPr>
          <p:cNvPicPr>
            <a:picLocks noChangeAspect="1"/>
          </p:cNvPicPr>
          <p:nvPr/>
        </p:nvPicPr>
        <p:blipFill>
          <a:blip r:embed="rId3"/>
          <a:stretch>
            <a:fillRect/>
          </a:stretch>
        </p:blipFill>
        <p:spPr>
          <a:xfrm>
            <a:off x="8087560" y="5928051"/>
            <a:ext cx="3913971" cy="737680"/>
          </a:xfrm>
          <a:prstGeom prst="rect">
            <a:avLst/>
          </a:prstGeom>
        </p:spPr>
      </p:pic>
    </p:spTree>
    <p:extLst>
      <p:ext uri="{BB962C8B-B14F-4D97-AF65-F5344CB8AC3E}">
        <p14:creationId xmlns:p14="http://schemas.microsoft.com/office/powerpoint/2010/main" val="2392226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0636A2-8C90-471D-B9A4-3E1F6468A78C}"/>
              </a:ext>
            </a:extLst>
          </p:cNvPr>
          <p:cNvSpPr txBox="1"/>
          <p:nvPr/>
        </p:nvSpPr>
        <p:spPr>
          <a:xfrm>
            <a:off x="7767969" y="2347972"/>
            <a:ext cx="4221126" cy="1938992"/>
          </a:xfrm>
          <a:prstGeom prst="rect">
            <a:avLst/>
          </a:prstGeom>
          <a:noFill/>
        </p:spPr>
        <p:txBody>
          <a:bodyPr wrap="square" rtlCol="0">
            <a:spAutoFit/>
          </a:bodyPr>
          <a:lstStyle/>
          <a:p>
            <a:r>
              <a:rPr lang="en-US" sz="6000" dirty="0"/>
              <a:t>2020: </a:t>
            </a:r>
          </a:p>
          <a:p>
            <a:r>
              <a:rPr lang="en-US" sz="6000" dirty="0"/>
              <a:t>DOM SLOE</a:t>
            </a:r>
          </a:p>
        </p:txBody>
      </p:sp>
      <p:pic>
        <p:nvPicPr>
          <p:cNvPr id="2" name="Picture 1">
            <a:extLst>
              <a:ext uri="{FF2B5EF4-FFF2-40B4-BE49-F238E27FC236}">
                <a16:creationId xmlns:a16="http://schemas.microsoft.com/office/drawing/2014/main" id="{770BD8B9-39C0-4CAA-A23A-4F89B6086F44}"/>
              </a:ext>
            </a:extLst>
          </p:cNvPr>
          <p:cNvPicPr>
            <a:picLocks noChangeAspect="1"/>
          </p:cNvPicPr>
          <p:nvPr/>
        </p:nvPicPr>
        <p:blipFill rotWithShape="1">
          <a:blip r:embed="rId3"/>
          <a:srcRect b="5976"/>
          <a:stretch/>
        </p:blipFill>
        <p:spPr>
          <a:xfrm>
            <a:off x="708744" y="415636"/>
            <a:ext cx="6105829" cy="5922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706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0105-ACBC-4A29-A83E-DA7E7AE9C5EF}"/>
              </a:ext>
            </a:extLst>
          </p:cNvPr>
          <p:cNvSpPr>
            <a:spLocks noGrp="1"/>
          </p:cNvSpPr>
          <p:nvPr>
            <p:ph type="title"/>
          </p:nvPr>
        </p:nvSpPr>
        <p:spPr>
          <a:xfrm>
            <a:off x="838199" y="365125"/>
            <a:ext cx="10908323" cy="1325563"/>
          </a:xfrm>
        </p:spPr>
        <p:txBody>
          <a:bodyPr/>
          <a:lstStyle/>
          <a:p>
            <a:r>
              <a:rPr lang="en-US" dirty="0"/>
              <a:t>Implementation of DOM SLOE – 75 schools reviewed</a:t>
            </a:r>
          </a:p>
        </p:txBody>
      </p:sp>
      <p:graphicFrame>
        <p:nvGraphicFramePr>
          <p:cNvPr id="6" name="Content Placeholder 5">
            <a:extLst>
              <a:ext uri="{FF2B5EF4-FFF2-40B4-BE49-F238E27FC236}">
                <a16:creationId xmlns:a16="http://schemas.microsoft.com/office/drawing/2014/main" id="{222EF004-80FF-4B7D-8F5D-6BDBCA938D2D}"/>
              </a:ext>
            </a:extLst>
          </p:cNvPr>
          <p:cNvGraphicFramePr>
            <a:graphicFrameLocks noGrp="1"/>
          </p:cNvGraphicFramePr>
          <p:nvPr>
            <p:ph idx="1"/>
          </p:nvPr>
        </p:nvGraphicFramePr>
        <p:xfrm>
          <a:off x="2954216" y="1948717"/>
          <a:ext cx="5671038"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195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9BBC9-DCFA-4531-8520-0EDB133D88E5}"/>
              </a:ext>
            </a:extLst>
          </p:cNvPr>
          <p:cNvSpPr>
            <a:spLocks noGrp="1"/>
          </p:cNvSpPr>
          <p:nvPr>
            <p:ph type="title"/>
          </p:nvPr>
        </p:nvSpPr>
        <p:spPr/>
        <p:txBody>
          <a:bodyPr/>
          <a:lstStyle/>
          <a:p>
            <a:r>
              <a:rPr lang="en-US" dirty="0"/>
              <a:t>CDs’ feedback for DOM SLOE (v1)</a:t>
            </a:r>
          </a:p>
        </p:txBody>
      </p:sp>
      <p:sp>
        <p:nvSpPr>
          <p:cNvPr id="3" name="Content Placeholder 2">
            <a:extLst>
              <a:ext uri="{FF2B5EF4-FFF2-40B4-BE49-F238E27FC236}">
                <a16:creationId xmlns:a16="http://schemas.microsoft.com/office/drawing/2014/main" id="{B090AF29-B712-4BB0-9D18-163F0BF2EE2E}"/>
              </a:ext>
            </a:extLst>
          </p:cNvPr>
          <p:cNvSpPr>
            <a:spLocks noGrp="1"/>
          </p:cNvSpPr>
          <p:nvPr>
            <p:ph idx="1"/>
          </p:nvPr>
        </p:nvSpPr>
        <p:spPr>
          <a:xfrm>
            <a:off x="838200" y="1619885"/>
            <a:ext cx="10515600" cy="4351338"/>
          </a:xfrm>
        </p:spPr>
        <p:txBody>
          <a:bodyPr>
            <a:normAutofit/>
          </a:bodyPr>
          <a:lstStyle/>
          <a:p>
            <a:r>
              <a:rPr lang="en-US" dirty="0"/>
              <a:t>Remove comparative rankings</a:t>
            </a:r>
          </a:p>
          <a:p>
            <a:pPr lvl="1"/>
            <a:r>
              <a:rPr lang="en-US" dirty="0"/>
              <a:t>Bias</a:t>
            </a:r>
          </a:p>
          <a:p>
            <a:pPr lvl="1"/>
            <a:r>
              <a:rPr lang="en-US" dirty="0"/>
              <a:t>Disadvantage allopathic and IMGs</a:t>
            </a:r>
          </a:p>
          <a:p>
            <a:pPr lvl="1"/>
            <a:r>
              <a:rPr lang="en-US" dirty="0"/>
              <a:t>Variable implementation</a:t>
            </a:r>
          </a:p>
          <a:p>
            <a:pPr lvl="1"/>
            <a:r>
              <a:rPr lang="en-US" dirty="0"/>
              <a:t>Meaning</a:t>
            </a:r>
          </a:p>
          <a:p>
            <a:r>
              <a:rPr lang="en-US" dirty="0"/>
              <a:t>Overhaul of evaluation system</a:t>
            </a:r>
          </a:p>
          <a:p>
            <a:pPr lvl="1"/>
            <a:r>
              <a:rPr lang="en-US" dirty="0"/>
              <a:t>Granular detail</a:t>
            </a:r>
          </a:p>
          <a:p>
            <a:pPr lvl="1"/>
            <a:r>
              <a:rPr lang="en-US" dirty="0"/>
              <a:t>Universal evaluation form</a:t>
            </a:r>
          </a:p>
          <a:p>
            <a:pPr lvl="1"/>
            <a:r>
              <a:rPr lang="en-US" dirty="0"/>
              <a:t>TIME</a:t>
            </a:r>
          </a:p>
          <a:p>
            <a:r>
              <a:rPr lang="en-US" dirty="0"/>
              <a:t>Highlights non-cognitive clinical skills</a:t>
            </a:r>
          </a:p>
          <a:p>
            <a:pPr lvl="1"/>
            <a:endParaRPr lang="en-US" dirty="0"/>
          </a:p>
        </p:txBody>
      </p:sp>
      <p:pic>
        <p:nvPicPr>
          <p:cNvPr id="4" name="Picture 3">
            <a:extLst>
              <a:ext uri="{FF2B5EF4-FFF2-40B4-BE49-F238E27FC236}">
                <a16:creationId xmlns:a16="http://schemas.microsoft.com/office/drawing/2014/main" id="{89BEFD6E-748E-40FA-8F01-195D6FF0A005}"/>
              </a:ext>
            </a:extLst>
          </p:cNvPr>
          <p:cNvPicPr>
            <a:picLocks noChangeAspect="1"/>
          </p:cNvPicPr>
          <p:nvPr/>
        </p:nvPicPr>
        <p:blipFill>
          <a:blip r:embed="rId3"/>
          <a:stretch>
            <a:fillRect/>
          </a:stretch>
        </p:blipFill>
        <p:spPr>
          <a:xfrm>
            <a:off x="6643687" y="2087880"/>
            <a:ext cx="5205213" cy="3055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0650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A69D-1133-4031-AE40-0C5451248A50}"/>
              </a:ext>
            </a:extLst>
          </p:cNvPr>
          <p:cNvSpPr>
            <a:spLocks noGrp="1"/>
          </p:cNvSpPr>
          <p:nvPr>
            <p:ph type="title"/>
          </p:nvPr>
        </p:nvSpPr>
        <p:spPr/>
        <p:txBody>
          <a:bodyPr/>
          <a:lstStyle/>
          <a:p>
            <a:r>
              <a:rPr lang="en-US" dirty="0"/>
              <a:t>PDs’ positive feedback for DOM SLOE (v1)</a:t>
            </a:r>
          </a:p>
        </p:txBody>
      </p:sp>
      <p:sp>
        <p:nvSpPr>
          <p:cNvPr id="4" name="TextBox 3">
            <a:extLst>
              <a:ext uri="{FF2B5EF4-FFF2-40B4-BE49-F238E27FC236}">
                <a16:creationId xmlns:a16="http://schemas.microsoft.com/office/drawing/2014/main" id="{C5FBF309-ABCF-8548-AA9F-722AD2C3BCC7}"/>
              </a:ext>
            </a:extLst>
          </p:cNvPr>
          <p:cNvSpPr txBox="1"/>
          <p:nvPr/>
        </p:nvSpPr>
        <p:spPr>
          <a:xfrm>
            <a:off x="559217" y="2329618"/>
            <a:ext cx="8632079" cy="3416320"/>
          </a:xfrm>
          <a:prstGeom prst="rect">
            <a:avLst/>
          </a:prstGeom>
          <a:noFill/>
        </p:spPr>
        <p:txBody>
          <a:bodyPr wrap="square" rtlCol="0">
            <a:spAutoFit/>
          </a:bodyPr>
          <a:lstStyle/>
          <a:p>
            <a:r>
              <a:rPr lang="en-US" sz="3600" dirty="0">
                <a:solidFill>
                  <a:srgbClr val="0432FF"/>
                </a:solidFill>
              </a:rPr>
              <a:t>Standardized!</a:t>
            </a:r>
          </a:p>
          <a:p>
            <a:r>
              <a:rPr lang="en-US" sz="3600" dirty="0">
                <a:solidFill>
                  <a:srgbClr val="0432FF"/>
                </a:solidFill>
              </a:rPr>
              <a:t>Objective!</a:t>
            </a:r>
          </a:p>
          <a:p>
            <a:r>
              <a:rPr lang="en-US" sz="3600" dirty="0">
                <a:solidFill>
                  <a:srgbClr val="0432FF"/>
                </a:solidFill>
              </a:rPr>
              <a:t>Advantageous!</a:t>
            </a:r>
          </a:p>
          <a:p>
            <a:r>
              <a:rPr lang="en-US" sz="3600" dirty="0">
                <a:solidFill>
                  <a:srgbClr val="0432FF"/>
                </a:solidFill>
              </a:rPr>
              <a:t>Learning environment specifics!</a:t>
            </a:r>
          </a:p>
          <a:p>
            <a:r>
              <a:rPr lang="en-US" sz="3600" dirty="0">
                <a:solidFill>
                  <a:srgbClr val="0432FF"/>
                </a:solidFill>
              </a:rPr>
              <a:t>Student responsibilities!</a:t>
            </a:r>
          </a:p>
          <a:p>
            <a:endParaRPr lang="en-US" sz="3600" dirty="0">
              <a:solidFill>
                <a:srgbClr val="0432FF"/>
              </a:solidFill>
            </a:endParaRPr>
          </a:p>
        </p:txBody>
      </p:sp>
      <p:pic>
        <p:nvPicPr>
          <p:cNvPr id="1028" name="Picture 4" descr="800px Group Of People Talking Clipart Ate6g4rt4 - Talking Clipart Png (800x691), Png Download">
            <a:extLst>
              <a:ext uri="{FF2B5EF4-FFF2-40B4-BE49-F238E27FC236}">
                <a16:creationId xmlns:a16="http://schemas.microsoft.com/office/drawing/2014/main" id="{3E0243A8-D8DD-244E-9393-CFAB01A43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104" y="1975178"/>
            <a:ext cx="5033017" cy="434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625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3093-19C4-4972-A32E-148EC4B8D32B}"/>
              </a:ext>
            </a:extLst>
          </p:cNvPr>
          <p:cNvSpPr>
            <a:spLocks noGrp="1"/>
          </p:cNvSpPr>
          <p:nvPr>
            <p:ph type="title"/>
          </p:nvPr>
        </p:nvSpPr>
        <p:spPr/>
        <p:txBody>
          <a:bodyPr/>
          <a:lstStyle/>
          <a:p>
            <a:r>
              <a:rPr lang="en-US" dirty="0"/>
              <a:t>PDs’ constructive feedback for DOM SLOE (v1)</a:t>
            </a:r>
          </a:p>
        </p:txBody>
      </p:sp>
      <p:pic>
        <p:nvPicPr>
          <p:cNvPr id="3074" name="Picture 2" descr="6 Steps to Improve Your Negative Feedback by Violet Dhu | Corporate  Communication Experts">
            <a:extLst>
              <a:ext uri="{FF2B5EF4-FFF2-40B4-BE49-F238E27FC236}">
                <a16:creationId xmlns:a16="http://schemas.microsoft.com/office/drawing/2014/main" id="{D78FFC9D-2C55-BF48-AB3F-D793458B8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76" y="2347803"/>
            <a:ext cx="4866420" cy="25432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0148B1-8127-8B49-9317-9B1EB018015B}"/>
              </a:ext>
            </a:extLst>
          </p:cNvPr>
          <p:cNvSpPr txBox="1"/>
          <p:nvPr/>
        </p:nvSpPr>
        <p:spPr>
          <a:xfrm>
            <a:off x="6096000" y="2347803"/>
            <a:ext cx="5691351" cy="2677656"/>
          </a:xfrm>
          <a:prstGeom prst="rect">
            <a:avLst/>
          </a:prstGeom>
          <a:noFill/>
        </p:spPr>
        <p:txBody>
          <a:bodyPr wrap="square" rtlCol="0">
            <a:spAutoFit/>
          </a:bodyPr>
          <a:lstStyle/>
          <a:p>
            <a:r>
              <a:rPr lang="en-US" sz="2800" dirty="0" err="1"/>
              <a:t>Tertiles</a:t>
            </a:r>
            <a:r>
              <a:rPr lang="en-US" sz="2800" dirty="0"/>
              <a:t>: used correctly? Right metric?</a:t>
            </a:r>
          </a:p>
          <a:p>
            <a:r>
              <a:rPr lang="en-US" sz="2800" dirty="0"/>
              <a:t>Very few in lowest 1/3</a:t>
            </a:r>
          </a:p>
          <a:p>
            <a:endParaRPr lang="en-US" sz="2800" dirty="0"/>
          </a:p>
          <a:p>
            <a:r>
              <a:rPr lang="en-US" sz="2800" dirty="0"/>
              <a:t>Some lacked “personal touch”</a:t>
            </a:r>
          </a:p>
          <a:p>
            <a:endParaRPr lang="en-US" sz="2800" dirty="0"/>
          </a:p>
          <a:p>
            <a:r>
              <a:rPr lang="en-US" sz="2800" dirty="0"/>
              <a:t>Not widely used, especially for IMGs</a:t>
            </a:r>
          </a:p>
        </p:txBody>
      </p:sp>
    </p:spTree>
    <p:extLst>
      <p:ext uri="{BB962C8B-B14F-4D97-AF65-F5344CB8AC3E}">
        <p14:creationId xmlns:p14="http://schemas.microsoft.com/office/powerpoint/2010/main" val="1979845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Tips to Giving Constructive Feedback Effectively | Possibilities Unlimited">
            <a:extLst>
              <a:ext uri="{FF2B5EF4-FFF2-40B4-BE49-F238E27FC236}">
                <a16:creationId xmlns:a16="http://schemas.microsoft.com/office/drawing/2014/main" id="{ACB63AF2-C7CC-1B4C-AA53-B92828739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38" y="0"/>
            <a:ext cx="97361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80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0636A2-8C90-471D-B9A4-3E1F6468A78C}"/>
              </a:ext>
            </a:extLst>
          </p:cNvPr>
          <p:cNvSpPr txBox="1"/>
          <p:nvPr/>
        </p:nvSpPr>
        <p:spPr>
          <a:xfrm>
            <a:off x="7767969" y="1204972"/>
            <a:ext cx="4221126" cy="4708981"/>
          </a:xfrm>
          <a:prstGeom prst="rect">
            <a:avLst/>
          </a:prstGeom>
          <a:noFill/>
        </p:spPr>
        <p:txBody>
          <a:bodyPr wrap="square" rtlCol="0">
            <a:spAutoFit/>
          </a:bodyPr>
          <a:lstStyle/>
          <a:p>
            <a:r>
              <a:rPr lang="en-US" sz="6000" dirty="0"/>
              <a:t>2021: </a:t>
            </a:r>
          </a:p>
          <a:p>
            <a:r>
              <a:rPr lang="en-US" sz="6000" dirty="0"/>
              <a:t>IM Structured Evaluative Letter</a:t>
            </a:r>
          </a:p>
        </p:txBody>
      </p:sp>
      <p:pic>
        <p:nvPicPr>
          <p:cNvPr id="6" name="Picture 5">
            <a:extLst>
              <a:ext uri="{FF2B5EF4-FFF2-40B4-BE49-F238E27FC236}">
                <a16:creationId xmlns:a16="http://schemas.microsoft.com/office/drawing/2014/main" id="{6F4F765D-464C-4864-9359-9A62013C3B64}"/>
              </a:ext>
            </a:extLst>
          </p:cNvPr>
          <p:cNvPicPr>
            <a:picLocks noChangeAspect="1"/>
          </p:cNvPicPr>
          <p:nvPr/>
        </p:nvPicPr>
        <p:blipFill>
          <a:blip r:embed="rId3"/>
          <a:stretch>
            <a:fillRect/>
          </a:stretch>
        </p:blipFill>
        <p:spPr>
          <a:xfrm>
            <a:off x="441233" y="1371710"/>
            <a:ext cx="6816373" cy="4476085"/>
          </a:xfrm>
          <a:prstGeom prst="rect">
            <a:avLst/>
          </a:prstGeom>
        </p:spPr>
      </p:pic>
    </p:spTree>
    <p:extLst>
      <p:ext uri="{BB962C8B-B14F-4D97-AF65-F5344CB8AC3E}">
        <p14:creationId xmlns:p14="http://schemas.microsoft.com/office/powerpoint/2010/main" val="33850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2B298F-5203-4A27-9DD8-57847C00EE82}"/>
              </a:ext>
            </a:extLst>
          </p:cNvPr>
          <p:cNvPicPr>
            <a:picLocks noChangeAspect="1"/>
          </p:cNvPicPr>
          <p:nvPr/>
        </p:nvPicPr>
        <p:blipFill>
          <a:blip r:embed="rId3"/>
          <a:stretch>
            <a:fillRect/>
          </a:stretch>
        </p:blipFill>
        <p:spPr>
          <a:xfrm rot="21141698">
            <a:off x="314991" y="439003"/>
            <a:ext cx="3232684" cy="1573619"/>
          </a:xfrm>
          <a:prstGeom prst="rect">
            <a:avLst/>
          </a:prstGeom>
        </p:spPr>
      </p:pic>
      <p:sp>
        <p:nvSpPr>
          <p:cNvPr id="6" name="TextBox 5">
            <a:extLst>
              <a:ext uri="{FF2B5EF4-FFF2-40B4-BE49-F238E27FC236}">
                <a16:creationId xmlns:a16="http://schemas.microsoft.com/office/drawing/2014/main" id="{5159582C-DB14-4875-8656-B769FDB23F53}"/>
              </a:ext>
            </a:extLst>
          </p:cNvPr>
          <p:cNvSpPr txBox="1"/>
          <p:nvPr/>
        </p:nvSpPr>
        <p:spPr>
          <a:xfrm>
            <a:off x="4040373" y="871870"/>
            <a:ext cx="5741581" cy="707886"/>
          </a:xfrm>
          <a:prstGeom prst="rect">
            <a:avLst/>
          </a:prstGeom>
          <a:noFill/>
        </p:spPr>
        <p:txBody>
          <a:bodyPr wrap="square" rtlCol="0">
            <a:spAutoFit/>
          </a:bodyPr>
          <a:lstStyle/>
          <a:p>
            <a:r>
              <a:rPr lang="en-US" sz="4000" dirty="0"/>
              <a:t>IM SEL for 2021</a:t>
            </a:r>
          </a:p>
        </p:txBody>
      </p:sp>
      <p:sp>
        <p:nvSpPr>
          <p:cNvPr id="7" name="TextBox 6">
            <a:extLst>
              <a:ext uri="{FF2B5EF4-FFF2-40B4-BE49-F238E27FC236}">
                <a16:creationId xmlns:a16="http://schemas.microsoft.com/office/drawing/2014/main" id="{547C36D3-00EE-463A-8EFE-105B463AB6ED}"/>
              </a:ext>
            </a:extLst>
          </p:cNvPr>
          <p:cNvSpPr txBox="1"/>
          <p:nvPr/>
        </p:nvSpPr>
        <p:spPr>
          <a:xfrm>
            <a:off x="1125279" y="2275368"/>
            <a:ext cx="9941442" cy="4524315"/>
          </a:xfrm>
          <a:prstGeom prst="rect">
            <a:avLst/>
          </a:prstGeom>
          <a:noFill/>
        </p:spPr>
        <p:txBody>
          <a:bodyPr wrap="square" rtlCol="0">
            <a:spAutoFit/>
          </a:bodyPr>
          <a:lstStyle/>
          <a:p>
            <a:r>
              <a:rPr lang="en-US" sz="2400" dirty="0"/>
              <a:t>Added evaluation details and types of observers completing evaluations included in the SEL</a:t>
            </a:r>
          </a:p>
          <a:p>
            <a:endParaRPr lang="en-US" sz="2400" dirty="0"/>
          </a:p>
          <a:p>
            <a:r>
              <a:rPr lang="en-US" sz="2400" dirty="0"/>
              <a:t>Qualifications for IM section:</a:t>
            </a:r>
          </a:p>
          <a:p>
            <a:pPr marL="285750" indent="-285750">
              <a:buFont typeface="Arial" panose="020B0604020202020204" pitchFamily="34" charset="0"/>
              <a:buChar char="•"/>
            </a:pPr>
            <a:r>
              <a:rPr lang="en-US" sz="2400" dirty="0"/>
              <a:t>RIME terminology removed</a:t>
            </a:r>
          </a:p>
          <a:p>
            <a:pPr marL="285750" indent="-285750">
              <a:buFont typeface="Arial" panose="020B0604020202020204" pitchFamily="34" charset="0"/>
              <a:buChar char="•"/>
            </a:pPr>
            <a:r>
              <a:rPr lang="en-US" sz="2400" dirty="0"/>
              <a:t>Patient care settings separately defined and listed, focusing not only the floor (competency) but also the ceiling (aspirational) </a:t>
            </a:r>
          </a:p>
          <a:p>
            <a:pPr marL="285750" indent="-285750">
              <a:buFont typeface="Arial" panose="020B0604020202020204" pitchFamily="34" charset="0"/>
              <a:buChar char="•"/>
            </a:pPr>
            <a:r>
              <a:rPr lang="en-US" sz="2400" dirty="0"/>
              <a:t>Comparative language replaced with milestones language (</a:t>
            </a:r>
            <a:r>
              <a:rPr lang="en-US" sz="2400" b="1" dirty="0">
                <a:solidFill>
                  <a:schemeClr val="accent6"/>
                </a:solidFill>
              </a:rPr>
              <a:t>#commonframework</a:t>
            </a:r>
            <a:r>
              <a:rPr lang="en-US" sz="2400" dirty="0"/>
              <a:t>)</a:t>
            </a:r>
            <a:r>
              <a:rPr lang="en-US" sz="2400" b="1" dirty="0">
                <a:solidFill>
                  <a:schemeClr val="accent6"/>
                </a:solidFill>
              </a:rPr>
              <a:t> </a:t>
            </a:r>
            <a:r>
              <a:rPr lang="en-US" sz="2400" dirty="0"/>
              <a:t>adapted for Teamwork/Accountability, Communication, and Commitment to Personal Growth ratings</a:t>
            </a:r>
          </a:p>
          <a:p>
            <a:endParaRPr lang="en-US" sz="2400" dirty="0"/>
          </a:p>
          <a:p>
            <a:r>
              <a:rPr lang="en-US" sz="2400" dirty="0"/>
              <a:t>Global Assessment eliminated</a:t>
            </a:r>
          </a:p>
        </p:txBody>
      </p:sp>
    </p:spTree>
    <p:extLst>
      <p:ext uri="{BB962C8B-B14F-4D97-AF65-F5344CB8AC3E}">
        <p14:creationId xmlns:p14="http://schemas.microsoft.com/office/powerpoint/2010/main" val="320925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F9668A7-498F-4EF0-B506-F22FB8E9E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 y="1584176"/>
            <a:ext cx="11401425" cy="2276475"/>
          </a:xfrm>
          <a:prstGeom prst="rect">
            <a:avLst/>
          </a:prstGeom>
        </p:spPr>
      </p:pic>
      <p:pic>
        <p:nvPicPr>
          <p:cNvPr id="5" name="Picture 4">
            <a:extLst>
              <a:ext uri="{FF2B5EF4-FFF2-40B4-BE49-F238E27FC236}">
                <a16:creationId xmlns:a16="http://schemas.microsoft.com/office/drawing/2014/main" id="{E2897A1B-24C2-4823-9623-2429DE009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5" y="319087"/>
            <a:ext cx="3914775" cy="733425"/>
          </a:xfrm>
          <a:prstGeom prst="rect">
            <a:avLst/>
          </a:prstGeom>
        </p:spPr>
      </p:pic>
      <p:sp>
        <p:nvSpPr>
          <p:cNvPr id="6" name="Rectangle: Rounded Corners 5">
            <a:extLst>
              <a:ext uri="{FF2B5EF4-FFF2-40B4-BE49-F238E27FC236}">
                <a16:creationId xmlns:a16="http://schemas.microsoft.com/office/drawing/2014/main" id="{5EDC6F40-CD46-4D56-91EE-FF892287C209}"/>
              </a:ext>
            </a:extLst>
          </p:cNvPr>
          <p:cNvSpPr/>
          <p:nvPr/>
        </p:nvSpPr>
        <p:spPr>
          <a:xfrm>
            <a:off x="872834" y="4904508"/>
            <a:ext cx="2930237" cy="1267691"/>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DD873BC-1CC5-4B37-ABE1-32907FD32C1F}"/>
              </a:ext>
            </a:extLst>
          </p:cNvPr>
          <p:cNvSpPr/>
          <p:nvPr/>
        </p:nvSpPr>
        <p:spPr>
          <a:xfrm>
            <a:off x="4537372" y="4911434"/>
            <a:ext cx="2930237" cy="1267691"/>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0B2AFBF-1FC1-4B1E-91A5-A407F0C9E6AD}"/>
              </a:ext>
            </a:extLst>
          </p:cNvPr>
          <p:cNvSpPr/>
          <p:nvPr/>
        </p:nvSpPr>
        <p:spPr>
          <a:xfrm>
            <a:off x="8201894" y="4918360"/>
            <a:ext cx="2930237" cy="1267691"/>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7CDC8A-8AB4-49EB-8300-B343FECEB6FE}"/>
              </a:ext>
            </a:extLst>
          </p:cNvPr>
          <p:cNvSpPr txBox="1"/>
          <p:nvPr/>
        </p:nvSpPr>
        <p:spPr>
          <a:xfrm>
            <a:off x="1704112" y="5174671"/>
            <a:ext cx="1267691" cy="707886"/>
          </a:xfrm>
          <a:prstGeom prst="rect">
            <a:avLst/>
          </a:prstGeom>
          <a:noFill/>
        </p:spPr>
        <p:txBody>
          <a:bodyPr wrap="square" rtlCol="0">
            <a:spAutoFit/>
          </a:bodyPr>
          <a:lstStyle/>
          <a:p>
            <a:r>
              <a:rPr lang="en-US" sz="4000" b="1" dirty="0">
                <a:solidFill>
                  <a:schemeClr val="bg1"/>
                </a:solidFill>
              </a:rPr>
              <a:t>FAQs</a:t>
            </a:r>
          </a:p>
        </p:txBody>
      </p:sp>
      <p:sp>
        <p:nvSpPr>
          <p:cNvPr id="10" name="TextBox 9">
            <a:extLst>
              <a:ext uri="{FF2B5EF4-FFF2-40B4-BE49-F238E27FC236}">
                <a16:creationId xmlns:a16="http://schemas.microsoft.com/office/drawing/2014/main" id="{726C71F9-0416-4D62-9DEC-F8D19E729A7B}"/>
              </a:ext>
            </a:extLst>
          </p:cNvPr>
          <p:cNvSpPr txBox="1"/>
          <p:nvPr/>
        </p:nvSpPr>
        <p:spPr>
          <a:xfrm>
            <a:off x="8222660" y="5223161"/>
            <a:ext cx="2930253" cy="646331"/>
          </a:xfrm>
          <a:prstGeom prst="rect">
            <a:avLst/>
          </a:prstGeom>
          <a:noFill/>
        </p:spPr>
        <p:txBody>
          <a:bodyPr wrap="square" rtlCol="0">
            <a:spAutoFit/>
          </a:bodyPr>
          <a:lstStyle/>
          <a:p>
            <a:pPr algn="ctr"/>
            <a:r>
              <a:rPr lang="en-US" sz="3600" b="1" dirty="0">
                <a:solidFill>
                  <a:schemeClr val="bg1"/>
                </a:solidFill>
              </a:rPr>
              <a:t>SEL MOCK-UP</a:t>
            </a:r>
          </a:p>
        </p:txBody>
      </p:sp>
      <p:sp>
        <p:nvSpPr>
          <p:cNvPr id="11" name="TextBox 10">
            <a:extLst>
              <a:ext uri="{FF2B5EF4-FFF2-40B4-BE49-F238E27FC236}">
                <a16:creationId xmlns:a16="http://schemas.microsoft.com/office/drawing/2014/main" id="{17DB2F6F-77F2-4C89-974C-1DC14A59B3DB}"/>
              </a:ext>
            </a:extLst>
          </p:cNvPr>
          <p:cNvSpPr txBox="1"/>
          <p:nvPr/>
        </p:nvSpPr>
        <p:spPr>
          <a:xfrm>
            <a:off x="4537356" y="5230087"/>
            <a:ext cx="2930253" cy="646331"/>
          </a:xfrm>
          <a:prstGeom prst="rect">
            <a:avLst/>
          </a:prstGeom>
          <a:noFill/>
        </p:spPr>
        <p:txBody>
          <a:bodyPr wrap="square" rtlCol="0">
            <a:spAutoFit/>
          </a:bodyPr>
          <a:lstStyle/>
          <a:p>
            <a:pPr algn="ctr"/>
            <a:r>
              <a:rPr lang="en-US" sz="3600" b="1" dirty="0">
                <a:solidFill>
                  <a:schemeClr val="bg1"/>
                </a:solidFill>
              </a:rPr>
              <a:t>SEL TEMPLATE</a:t>
            </a:r>
          </a:p>
        </p:txBody>
      </p:sp>
      <p:sp>
        <p:nvSpPr>
          <p:cNvPr id="12" name="TextBox 11">
            <a:extLst>
              <a:ext uri="{FF2B5EF4-FFF2-40B4-BE49-F238E27FC236}">
                <a16:creationId xmlns:a16="http://schemas.microsoft.com/office/drawing/2014/main" id="{949D763E-220A-4981-915D-830A5B7979E7}"/>
              </a:ext>
            </a:extLst>
          </p:cNvPr>
          <p:cNvSpPr txBox="1"/>
          <p:nvPr/>
        </p:nvSpPr>
        <p:spPr>
          <a:xfrm>
            <a:off x="574158" y="6319125"/>
            <a:ext cx="10983433" cy="646331"/>
          </a:xfrm>
          <a:prstGeom prst="rect">
            <a:avLst/>
          </a:prstGeom>
          <a:noFill/>
        </p:spPr>
        <p:txBody>
          <a:bodyPr wrap="square" rtlCol="0">
            <a:spAutoFit/>
          </a:bodyPr>
          <a:lstStyle/>
          <a:p>
            <a:r>
              <a:rPr lang="en-US" dirty="0">
                <a:hlinkClick r:id="rId5"/>
              </a:rPr>
              <a:t>https://www.im.org/resources/ume-gme-program-resources/resources-guidelines-im-sel</a:t>
            </a:r>
            <a:endParaRPr lang="en-US" dirty="0"/>
          </a:p>
          <a:p>
            <a:endParaRPr lang="en-US" dirty="0"/>
          </a:p>
        </p:txBody>
      </p:sp>
    </p:spTree>
    <p:extLst>
      <p:ext uri="{BB962C8B-B14F-4D97-AF65-F5344CB8AC3E}">
        <p14:creationId xmlns:p14="http://schemas.microsoft.com/office/powerpoint/2010/main" val="89830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B97F-2077-45CD-98C3-74854E4E58ED}"/>
              </a:ext>
            </a:extLst>
          </p:cNvPr>
          <p:cNvSpPr>
            <a:spLocks noGrp="1"/>
          </p:cNvSpPr>
          <p:nvPr>
            <p:ph type="title"/>
          </p:nvPr>
        </p:nvSpPr>
        <p:spPr/>
        <p:txBody>
          <a:bodyPr/>
          <a:lstStyle/>
          <a:p>
            <a:r>
              <a:rPr lang="en-US" dirty="0"/>
              <a:t>Template</a:t>
            </a:r>
          </a:p>
        </p:txBody>
      </p:sp>
      <p:sp>
        <p:nvSpPr>
          <p:cNvPr id="3" name="Content Placeholder 2">
            <a:extLst>
              <a:ext uri="{FF2B5EF4-FFF2-40B4-BE49-F238E27FC236}">
                <a16:creationId xmlns:a16="http://schemas.microsoft.com/office/drawing/2014/main" id="{B8973B47-864F-40B0-AB59-3E7786969B0A}"/>
              </a:ext>
            </a:extLst>
          </p:cNvPr>
          <p:cNvSpPr>
            <a:spLocks noGrp="1"/>
          </p:cNvSpPr>
          <p:nvPr>
            <p:ph idx="1"/>
          </p:nvPr>
        </p:nvSpPr>
        <p:spPr/>
        <p:txBody>
          <a:bodyPr>
            <a:normAutofit lnSpcReduction="10000"/>
          </a:bodyPr>
          <a:lstStyle/>
          <a:p>
            <a:pPr marL="514350" indent="-514350">
              <a:buFont typeface="+mj-lt"/>
              <a:buAutoNum type="alphaUcPeriod"/>
            </a:pPr>
            <a:r>
              <a:rPr lang="en-US" dirty="0"/>
              <a:t>Primary Evaluator Background</a:t>
            </a:r>
          </a:p>
          <a:p>
            <a:pPr marL="457200" lvl="1" indent="0">
              <a:buNone/>
            </a:pPr>
            <a:r>
              <a:rPr lang="en-US" dirty="0"/>
              <a:t>- Not all schools have DOM, Employers for IMGs</a:t>
            </a:r>
          </a:p>
          <a:p>
            <a:pPr marL="514350" indent="-514350">
              <a:buFont typeface="+mj-lt"/>
              <a:buAutoNum type="alphaUcPeriod"/>
            </a:pPr>
            <a:r>
              <a:rPr lang="en-US" dirty="0"/>
              <a:t>Evaluation Details</a:t>
            </a:r>
          </a:p>
          <a:p>
            <a:pPr marL="457200" lvl="1" indent="0">
              <a:buNone/>
            </a:pPr>
            <a:r>
              <a:rPr lang="en-US" dirty="0"/>
              <a:t>- Setting/Evaluators</a:t>
            </a:r>
          </a:p>
          <a:p>
            <a:pPr marL="514350" indent="-514350">
              <a:buFont typeface="+mj-lt"/>
              <a:buAutoNum type="alphaUcPeriod"/>
            </a:pPr>
            <a:r>
              <a:rPr lang="en-US" dirty="0"/>
              <a:t>Rotations, Responsibilities, Grade Distributions and Written Comments for Each IM-centric Clerkship and AI</a:t>
            </a:r>
          </a:p>
          <a:p>
            <a:pPr lvl="1">
              <a:buFontTx/>
              <a:buChar char="-"/>
            </a:pPr>
            <a:r>
              <a:rPr lang="en-US" dirty="0"/>
              <a:t>Avoid redundant MSPE comments</a:t>
            </a:r>
          </a:p>
          <a:p>
            <a:pPr lvl="1">
              <a:buFontTx/>
              <a:buChar char="-"/>
            </a:pPr>
            <a:r>
              <a:rPr lang="en-US" dirty="0"/>
              <a:t>OK to repeat grading components for ease of review</a:t>
            </a:r>
          </a:p>
          <a:p>
            <a:pPr marL="514350" indent="-514350">
              <a:buFont typeface="+mj-lt"/>
              <a:buAutoNum type="alphaUcPeriod"/>
            </a:pPr>
            <a:r>
              <a:rPr lang="en-US" dirty="0"/>
              <a:t>IM Qualifications</a:t>
            </a:r>
          </a:p>
          <a:p>
            <a:pPr marL="457200" lvl="1" indent="0">
              <a:buNone/>
            </a:pPr>
            <a:r>
              <a:rPr lang="en-US" dirty="0"/>
              <a:t>- Overall comments for context</a:t>
            </a:r>
          </a:p>
          <a:p>
            <a:pPr marL="457200" lvl="1" indent="0">
              <a:buNone/>
            </a:pPr>
            <a:r>
              <a:rPr lang="en-US" dirty="0"/>
              <a:t>- Will share in more detail for discussion in breakouts</a:t>
            </a:r>
          </a:p>
        </p:txBody>
      </p:sp>
      <p:pic>
        <p:nvPicPr>
          <p:cNvPr id="6" name="Picture 5" descr="Graphical user interface, application, table&#10;&#10;Description automatically generated with medium confidence">
            <a:extLst>
              <a:ext uri="{FF2B5EF4-FFF2-40B4-BE49-F238E27FC236}">
                <a16:creationId xmlns:a16="http://schemas.microsoft.com/office/drawing/2014/main" id="{190AAF5A-6D38-4DC6-9F60-4CF758E93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453" y="365125"/>
            <a:ext cx="4820797" cy="13255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22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108D-D2AF-4056-B937-837F827DE7D6}"/>
              </a:ext>
            </a:extLst>
          </p:cNvPr>
          <p:cNvSpPr>
            <a:spLocks noGrp="1"/>
          </p:cNvSpPr>
          <p:nvPr>
            <p:ph type="title"/>
          </p:nvPr>
        </p:nvSpPr>
        <p:spPr/>
        <p:txBody>
          <a:bodyPr/>
          <a:lstStyle/>
          <a:p>
            <a:r>
              <a:rPr lang="en-US" dirty="0"/>
              <a:t>AGENDA</a:t>
            </a:r>
          </a:p>
        </p:txBody>
      </p:sp>
      <p:grpSp>
        <p:nvGrpSpPr>
          <p:cNvPr id="20" name="Group 19">
            <a:extLst>
              <a:ext uri="{FF2B5EF4-FFF2-40B4-BE49-F238E27FC236}">
                <a16:creationId xmlns:a16="http://schemas.microsoft.com/office/drawing/2014/main" id="{870AD44A-FDAD-414F-9134-9C5CEDCE345A}"/>
              </a:ext>
            </a:extLst>
          </p:cNvPr>
          <p:cNvGrpSpPr/>
          <p:nvPr/>
        </p:nvGrpSpPr>
        <p:grpSpPr>
          <a:xfrm>
            <a:off x="1617515" y="2005421"/>
            <a:ext cx="8967358" cy="3761558"/>
            <a:chOff x="1617515" y="1402748"/>
            <a:chExt cx="8967358" cy="3761558"/>
          </a:xfrm>
        </p:grpSpPr>
        <p:grpSp>
          <p:nvGrpSpPr>
            <p:cNvPr id="12" name="Group 11">
              <a:extLst>
                <a:ext uri="{FF2B5EF4-FFF2-40B4-BE49-F238E27FC236}">
                  <a16:creationId xmlns:a16="http://schemas.microsoft.com/office/drawing/2014/main" id="{08A67D41-52B8-4AB9-AAF4-3C808E3BB599}"/>
                </a:ext>
              </a:extLst>
            </p:cNvPr>
            <p:cNvGrpSpPr/>
            <p:nvPr/>
          </p:nvGrpSpPr>
          <p:grpSpPr>
            <a:xfrm>
              <a:off x="2559628" y="1402748"/>
              <a:ext cx="7072744" cy="3761558"/>
              <a:chOff x="4987636" y="1402748"/>
              <a:chExt cx="7072744" cy="3761558"/>
            </a:xfrm>
          </p:grpSpPr>
          <p:pic>
            <p:nvPicPr>
              <p:cNvPr id="4" name="Picture 3">
                <a:extLst>
                  <a:ext uri="{FF2B5EF4-FFF2-40B4-BE49-F238E27FC236}">
                    <a16:creationId xmlns:a16="http://schemas.microsoft.com/office/drawing/2014/main" id="{68E81715-65FB-4ACC-8036-4B55FD6817D2}"/>
                  </a:ext>
                </a:extLst>
              </p:cNvPr>
              <p:cNvPicPr>
                <a:picLocks noChangeAspect="1"/>
              </p:cNvPicPr>
              <p:nvPr/>
            </p:nvPicPr>
            <p:blipFill>
              <a:blip r:embed="rId3">
                <a:duotone>
                  <a:schemeClr val="accent5">
                    <a:shade val="45000"/>
                    <a:satMod val="135000"/>
                  </a:schemeClr>
                  <a:prstClr val="white"/>
                </a:duotone>
              </a:blip>
              <a:stretch>
                <a:fillRect/>
              </a:stretch>
            </p:blipFill>
            <p:spPr>
              <a:xfrm>
                <a:off x="7133304" y="1402748"/>
                <a:ext cx="2871465" cy="3761558"/>
              </a:xfrm>
              <a:prstGeom prst="rect">
                <a:avLst/>
              </a:prstGeom>
              <a:solidFill>
                <a:schemeClr val="accent4"/>
              </a:solidFill>
            </p:spPr>
          </p:pic>
          <p:cxnSp>
            <p:nvCxnSpPr>
              <p:cNvPr id="7" name="Straight Connector 6">
                <a:extLst>
                  <a:ext uri="{FF2B5EF4-FFF2-40B4-BE49-F238E27FC236}">
                    <a16:creationId xmlns:a16="http://schemas.microsoft.com/office/drawing/2014/main" id="{2C623632-B7BE-4F19-B060-A3BC34F2F977}"/>
                  </a:ext>
                </a:extLst>
              </p:cNvPr>
              <p:cNvCxnSpPr>
                <a:cxnSpLocks/>
              </p:cNvCxnSpPr>
              <p:nvPr/>
            </p:nvCxnSpPr>
            <p:spPr>
              <a:xfrm>
                <a:off x="4987636" y="2556164"/>
                <a:ext cx="232756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E876B81-1AD1-4134-ACEA-DF6E60062580}"/>
                  </a:ext>
                </a:extLst>
              </p:cNvPr>
              <p:cNvCxnSpPr>
                <a:cxnSpLocks/>
              </p:cNvCxnSpPr>
              <p:nvPr/>
            </p:nvCxnSpPr>
            <p:spPr>
              <a:xfrm>
                <a:off x="5077690" y="4329546"/>
                <a:ext cx="232756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180AF17-4D4E-4462-8BA8-33E3326F9BDD}"/>
                  </a:ext>
                </a:extLst>
              </p:cNvPr>
              <p:cNvCxnSpPr>
                <a:cxnSpLocks/>
              </p:cNvCxnSpPr>
              <p:nvPr/>
            </p:nvCxnSpPr>
            <p:spPr>
              <a:xfrm>
                <a:off x="9732816" y="2563090"/>
                <a:ext cx="232756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94B129-AE41-4C49-8712-75F1B663F1CC}"/>
                  </a:ext>
                </a:extLst>
              </p:cNvPr>
              <p:cNvCxnSpPr>
                <a:cxnSpLocks/>
              </p:cNvCxnSpPr>
              <p:nvPr/>
            </p:nvCxnSpPr>
            <p:spPr>
              <a:xfrm>
                <a:off x="9594270" y="4315690"/>
                <a:ext cx="2327564" cy="0"/>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EB9BF0C-FE33-45D5-8EBC-AFF8493990C8}"/>
                </a:ext>
              </a:extLst>
            </p:cNvPr>
            <p:cNvSpPr txBox="1"/>
            <p:nvPr/>
          </p:nvSpPr>
          <p:spPr>
            <a:xfrm>
              <a:off x="7367154" y="1724087"/>
              <a:ext cx="3127665" cy="892552"/>
            </a:xfrm>
            <a:prstGeom prst="rect">
              <a:avLst/>
            </a:prstGeom>
            <a:noFill/>
          </p:spPr>
          <p:txBody>
            <a:bodyPr wrap="square" rtlCol="0">
              <a:spAutoFit/>
            </a:bodyPr>
            <a:lstStyle/>
            <a:p>
              <a:r>
                <a:rPr lang="en-US" sz="2800" b="1" dirty="0"/>
                <a:t>Background</a:t>
              </a:r>
            </a:p>
            <a:p>
              <a:r>
                <a:rPr lang="en-US" sz="2400" i="1" dirty="0"/>
                <a:t>10 minutes</a:t>
              </a:r>
            </a:p>
          </p:txBody>
        </p:sp>
        <p:sp>
          <p:nvSpPr>
            <p:cNvPr id="15" name="TextBox 14">
              <a:extLst>
                <a:ext uri="{FF2B5EF4-FFF2-40B4-BE49-F238E27FC236}">
                  <a16:creationId xmlns:a16="http://schemas.microsoft.com/office/drawing/2014/main" id="{01B9E5F3-B60E-4F47-929C-698E8A20FAFA}"/>
                </a:ext>
              </a:extLst>
            </p:cNvPr>
            <p:cNvSpPr txBox="1"/>
            <p:nvPr/>
          </p:nvSpPr>
          <p:spPr>
            <a:xfrm>
              <a:off x="7457208" y="3476686"/>
              <a:ext cx="3127665" cy="892552"/>
            </a:xfrm>
            <a:prstGeom prst="rect">
              <a:avLst/>
            </a:prstGeom>
            <a:noFill/>
          </p:spPr>
          <p:txBody>
            <a:bodyPr wrap="square" rtlCol="0">
              <a:spAutoFit/>
            </a:bodyPr>
            <a:lstStyle/>
            <a:p>
              <a:r>
                <a:rPr lang="el-GR" sz="2800" b="1" dirty="0"/>
                <a:t>Δ</a:t>
              </a:r>
              <a:r>
                <a:rPr lang="en-US" sz="2800" b="1" dirty="0"/>
                <a:t>s &amp; Call to Action</a:t>
              </a:r>
            </a:p>
            <a:p>
              <a:r>
                <a:rPr lang="en-US" sz="2400" i="1" dirty="0"/>
                <a:t>10 minutes</a:t>
              </a:r>
            </a:p>
          </p:txBody>
        </p:sp>
        <p:sp>
          <p:nvSpPr>
            <p:cNvPr id="16" name="TextBox 15">
              <a:extLst>
                <a:ext uri="{FF2B5EF4-FFF2-40B4-BE49-F238E27FC236}">
                  <a16:creationId xmlns:a16="http://schemas.microsoft.com/office/drawing/2014/main" id="{5BD44FBF-0623-4D7A-9139-9C486E6B53DF}"/>
                </a:ext>
              </a:extLst>
            </p:cNvPr>
            <p:cNvSpPr txBox="1"/>
            <p:nvPr/>
          </p:nvSpPr>
          <p:spPr>
            <a:xfrm>
              <a:off x="1617515" y="3476685"/>
              <a:ext cx="3127665" cy="892552"/>
            </a:xfrm>
            <a:prstGeom prst="rect">
              <a:avLst/>
            </a:prstGeom>
            <a:noFill/>
          </p:spPr>
          <p:txBody>
            <a:bodyPr wrap="square" rtlCol="0">
              <a:spAutoFit/>
            </a:bodyPr>
            <a:lstStyle/>
            <a:p>
              <a:pPr algn="r"/>
              <a:r>
                <a:rPr lang="en-US" sz="2800" b="1" dirty="0"/>
                <a:t>Breakout Rooms</a:t>
              </a:r>
            </a:p>
            <a:p>
              <a:pPr algn="r"/>
              <a:r>
                <a:rPr lang="en-US" sz="2400" i="1" dirty="0"/>
                <a:t>30 minutes</a:t>
              </a:r>
            </a:p>
          </p:txBody>
        </p:sp>
        <p:sp>
          <p:nvSpPr>
            <p:cNvPr id="17" name="TextBox 16">
              <a:extLst>
                <a:ext uri="{FF2B5EF4-FFF2-40B4-BE49-F238E27FC236}">
                  <a16:creationId xmlns:a16="http://schemas.microsoft.com/office/drawing/2014/main" id="{75F78DCE-0BF4-490A-B811-204B95304384}"/>
                </a:ext>
              </a:extLst>
            </p:cNvPr>
            <p:cNvSpPr txBox="1"/>
            <p:nvPr/>
          </p:nvSpPr>
          <p:spPr>
            <a:xfrm>
              <a:off x="1624441" y="1717153"/>
              <a:ext cx="3127665" cy="892552"/>
            </a:xfrm>
            <a:prstGeom prst="rect">
              <a:avLst/>
            </a:prstGeom>
            <a:noFill/>
          </p:spPr>
          <p:txBody>
            <a:bodyPr wrap="square" rtlCol="0">
              <a:spAutoFit/>
            </a:bodyPr>
            <a:lstStyle/>
            <a:p>
              <a:pPr algn="r"/>
              <a:r>
                <a:rPr lang="en-US" sz="2800" b="1" dirty="0"/>
                <a:t>Debrief</a:t>
              </a:r>
            </a:p>
            <a:p>
              <a:pPr algn="r"/>
              <a:r>
                <a:rPr lang="en-US" sz="2400" i="1" dirty="0"/>
                <a:t>10 minutes</a:t>
              </a:r>
            </a:p>
          </p:txBody>
        </p:sp>
      </p:grpSp>
    </p:spTree>
    <p:extLst>
      <p:ext uri="{BB962C8B-B14F-4D97-AF65-F5344CB8AC3E}">
        <p14:creationId xmlns:p14="http://schemas.microsoft.com/office/powerpoint/2010/main" val="3985970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7811" y="269318"/>
            <a:ext cx="6246940" cy="6001643"/>
          </a:xfrm>
          <a:prstGeom prst="rect">
            <a:avLst/>
          </a:prstGeom>
          <a:noFill/>
        </p:spPr>
        <p:txBody>
          <a:bodyPr wrap="square" rtlCol="0">
            <a:spAutoFit/>
          </a:bodyPr>
          <a:lstStyle/>
          <a:p>
            <a:r>
              <a:rPr lang="en-US" sz="3200" dirty="0"/>
              <a:t>EVERY residency candidate has strengths</a:t>
            </a:r>
          </a:p>
          <a:p>
            <a:endParaRPr lang="en-US" sz="3200" dirty="0"/>
          </a:p>
          <a:p>
            <a:r>
              <a:rPr lang="en-US" sz="3200" dirty="0"/>
              <a:t>EVERY training program has multiple missions</a:t>
            </a:r>
          </a:p>
          <a:p>
            <a:endParaRPr lang="en-US" sz="3200" dirty="0"/>
          </a:p>
          <a:p>
            <a:r>
              <a:rPr lang="en-US" sz="3200" dirty="0"/>
              <a:t>There are different learning environments that can help applicants and programs</a:t>
            </a:r>
            <a:endParaRPr lang="en-US" sz="3200" b="1" dirty="0">
              <a:solidFill>
                <a:srgbClr val="00B050"/>
              </a:solidFill>
            </a:endParaRPr>
          </a:p>
          <a:p>
            <a:endParaRPr lang="en-US" sz="3200" dirty="0"/>
          </a:p>
          <a:p>
            <a:r>
              <a:rPr lang="en-US" sz="3200" dirty="0"/>
              <a:t>Let’s </a:t>
            </a:r>
            <a:r>
              <a:rPr lang="en-US" sz="3200" b="1" dirty="0">
                <a:solidFill>
                  <a:schemeClr val="accent6"/>
                </a:solidFill>
              </a:rPr>
              <a:t>collaborate</a:t>
            </a:r>
            <a:r>
              <a:rPr lang="en-US" sz="3200" dirty="0"/>
              <a:t> and </a:t>
            </a:r>
            <a:r>
              <a:rPr lang="en-US" sz="3200" b="1" dirty="0">
                <a:solidFill>
                  <a:schemeClr val="accent6"/>
                </a:solidFill>
              </a:rPr>
              <a:t>build</a:t>
            </a:r>
            <a:r>
              <a:rPr lang="en-US" sz="3200" dirty="0"/>
              <a:t> something we are </a:t>
            </a:r>
            <a:r>
              <a:rPr lang="en-US" sz="3200" b="1" dirty="0">
                <a:solidFill>
                  <a:schemeClr val="accent6"/>
                </a:solidFill>
              </a:rPr>
              <a:t>proud</a:t>
            </a:r>
            <a:r>
              <a:rPr lang="en-US" sz="3200" dirty="0"/>
              <a:t> of</a:t>
            </a:r>
          </a:p>
        </p:txBody>
      </p:sp>
      <p:sp>
        <p:nvSpPr>
          <p:cNvPr id="6" name="TextBox 5">
            <a:extLst>
              <a:ext uri="{FF2B5EF4-FFF2-40B4-BE49-F238E27FC236}">
                <a16:creationId xmlns:a16="http://schemas.microsoft.com/office/drawing/2014/main" id="{A33760FE-AD0B-4CD3-8530-A6E9A31D2A43}"/>
              </a:ext>
            </a:extLst>
          </p:cNvPr>
          <p:cNvSpPr txBox="1"/>
          <p:nvPr/>
        </p:nvSpPr>
        <p:spPr>
          <a:xfrm>
            <a:off x="4712824" y="4185071"/>
            <a:ext cx="2005446" cy="584775"/>
          </a:xfrm>
          <a:prstGeom prst="rect">
            <a:avLst/>
          </a:prstGeom>
          <a:noFill/>
        </p:spPr>
        <p:txBody>
          <a:bodyPr wrap="square" rtlCol="0">
            <a:spAutoFit/>
          </a:bodyPr>
          <a:lstStyle/>
          <a:p>
            <a:r>
              <a:rPr lang="en-US" sz="3200" b="1" dirty="0">
                <a:solidFill>
                  <a:srgbClr val="00B050"/>
                </a:solidFill>
              </a:rPr>
              <a:t>FLOURISH</a:t>
            </a:r>
            <a:endParaRPr lang="en-US" sz="3200" dirty="0"/>
          </a:p>
        </p:txBody>
      </p:sp>
      <p:pic>
        <p:nvPicPr>
          <p:cNvPr id="2" name="Picture 1">
            <a:extLst>
              <a:ext uri="{FF2B5EF4-FFF2-40B4-BE49-F238E27FC236}">
                <a16:creationId xmlns:a16="http://schemas.microsoft.com/office/drawing/2014/main" id="{8943FB19-D9E6-4C91-9A0B-1708F7C4B6F6}"/>
              </a:ext>
            </a:extLst>
          </p:cNvPr>
          <p:cNvPicPr>
            <a:picLocks noChangeAspect="1"/>
          </p:cNvPicPr>
          <p:nvPr/>
        </p:nvPicPr>
        <p:blipFill>
          <a:blip r:embed="rId3"/>
          <a:stretch>
            <a:fillRect/>
          </a:stretch>
        </p:blipFill>
        <p:spPr>
          <a:xfrm>
            <a:off x="6885328" y="1563439"/>
            <a:ext cx="5078684" cy="3673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137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gon Gem | Raya and the Last Dragon Wiki | Fandom">
            <a:extLst>
              <a:ext uri="{FF2B5EF4-FFF2-40B4-BE49-F238E27FC236}">
                <a16:creationId xmlns:a16="http://schemas.microsoft.com/office/drawing/2014/main" id="{8BF9E611-B3AC-45F5-89A3-B6311849D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670" y="532430"/>
            <a:ext cx="6356660" cy="5692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560D915-0629-4B07-A681-BC09E9794A93}"/>
              </a:ext>
            </a:extLst>
          </p:cNvPr>
          <p:cNvPicPr>
            <a:picLocks noChangeAspect="1"/>
          </p:cNvPicPr>
          <p:nvPr/>
        </p:nvPicPr>
        <p:blipFill>
          <a:blip r:embed="rId4"/>
          <a:stretch>
            <a:fillRect/>
          </a:stretch>
        </p:blipFill>
        <p:spPr>
          <a:xfrm>
            <a:off x="531823" y="228848"/>
            <a:ext cx="11128354" cy="6096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605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5C407F-B20E-421F-9B01-0A5B3F8F57AF}"/>
              </a:ext>
            </a:extLst>
          </p:cNvPr>
          <p:cNvPicPr>
            <a:picLocks noChangeAspect="1"/>
          </p:cNvPicPr>
          <p:nvPr/>
        </p:nvPicPr>
        <p:blipFill>
          <a:blip r:embed="rId3"/>
          <a:stretch>
            <a:fillRect/>
          </a:stretch>
        </p:blipFill>
        <p:spPr>
          <a:xfrm>
            <a:off x="5183188" y="996950"/>
            <a:ext cx="6518685" cy="4872038"/>
          </a:xfrm>
          <a:prstGeom prst="rect">
            <a:avLst/>
          </a:prstGeom>
          <a:ln>
            <a:noFill/>
          </a:ln>
          <a:effectLst>
            <a:outerShdw blurRad="292100" dist="139700" dir="2700000" algn="tl" rotWithShape="0">
              <a:srgbClr val="333333">
                <a:alpha val="65000"/>
              </a:srgbClr>
            </a:outerShdw>
          </a:effectLst>
        </p:spPr>
      </p:pic>
      <p:sp>
        <p:nvSpPr>
          <p:cNvPr id="8" name="Text Placeholder 7">
            <a:extLst>
              <a:ext uri="{FF2B5EF4-FFF2-40B4-BE49-F238E27FC236}">
                <a16:creationId xmlns:a16="http://schemas.microsoft.com/office/drawing/2014/main" id="{A1F518BE-24DB-4C5A-97A6-C59FFDD714DF}"/>
              </a:ext>
            </a:extLst>
          </p:cNvPr>
          <p:cNvSpPr>
            <a:spLocks noGrp="1"/>
          </p:cNvSpPr>
          <p:nvPr>
            <p:ph type="body" sz="half" idx="2"/>
          </p:nvPr>
        </p:nvSpPr>
        <p:spPr>
          <a:xfrm>
            <a:off x="839788" y="1433945"/>
            <a:ext cx="3932237" cy="3811588"/>
          </a:xfrm>
        </p:spPr>
        <p:txBody>
          <a:bodyPr>
            <a:normAutofit/>
          </a:bodyPr>
          <a:lstStyle/>
          <a:p>
            <a:pPr algn="ctr"/>
            <a:r>
              <a:rPr lang="en-US" sz="3600" dirty="0">
                <a:solidFill>
                  <a:srgbClr val="7030A0"/>
                </a:solidFill>
              </a:rPr>
              <a:t>“</a:t>
            </a:r>
            <a:r>
              <a:rPr lang="en-US" sz="3600" i="1" dirty="0">
                <a:solidFill>
                  <a:srgbClr val="7030A0"/>
                </a:solidFill>
              </a:rPr>
              <a:t>It may feel impossible but sometimes you just have to take the first step, even before you’re ready.</a:t>
            </a:r>
            <a:r>
              <a:rPr lang="en-US" sz="3600" dirty="0">
                <a:solidFill>
                  <a:srgbClr val="7030A0"/>
                </a:solidFill>
              </a:rPr>
              <a:t>” ~ </a:t>
            </a:r>
            <a:r>
              <a:rPr lang="en-US" sz="3600" dirty="0" err="1">
                <a:solidFill>
                  <a:srgbClr val="7030A0"/>
                </a:solidFill>
              </a:rPr>
              <a:t>Sisu</a:t>
            </a:r>
            <a:endParaRPr lang="en-US" sz="3600" dirty="0">
              <a:solidFill>
                <a:srgbClr val="7030A0"/>
              </a:solidFill>
            </a:endParaRPr>
          </a:p>
        </p:txBody>
      </p:sp>
    </p:spTree>
    <p:extLst>
      <p:ext uri="{BB962C8B-B14F-4D97-AF65-F5344CB8AC3E}">
        <p14:creationId xmlns:p14="http://schemas.microsoft.com/office/powerpoint/2010/main" val="3732078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6289FF-276F-4E42-9728-F68DD976FD56}"/>
              </a:ext>
            </a:extLst>
          </p:cNvPr>
          <p:cNvSpPr>
            <a:spLocks noGrp="1"/>
          </p:cNvSpPr>
          <p:nvPr>
            <p:ph type="title"/>
          </p:nvPr>
        </p:nvSpPr>
        <p:spPr/>
        <p:txBody>
          <a:bodyPr>
            <a:normAutofit/>
          </a:bodyPr>
          <a:lstStyle/>
          <a:p>
            <a:r>
              <a:rPr lang="en-US" sz="4000" b="1" dirty="0">
                <a:solidFill>
                  <a:srgbClr val="FF0000"/>
                </a:solidFill>
              </a:rPr>
              <a:t>IMPLEMENTATION</a:t>
            </a:r>
          </a:p>
        </p:txBody>
      </p:sp>
      <p:pic>
        <p:nvPicPr>
          <p:cNvPr id="9" name="Picture Placeholder 8">
            <a:extLst>
              <a:ext uri="{FF2B5EF4-FFF2-40B4-BE49-F238E27FC236}">
                <a16:creationId xmlns:a16="http://schemas.microsoft.com/office/drawing/2014/main" id="{21099A45-C671-433E-87D5-A3AE4BAA736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0520" b="10520"/>
          <a:stretch>
            <a:fillRect/>
          </a:stretch>
        </p:blipFill>
        <p:spPr>
          <a:prstGeom prst="rect">
            <a:avLst/>
          </a:prstGeom>
          <a:ln>
            <a:noFill/>
          </a:ln>
          <a:effectLst>
            <a:outerShdw blurRad="292100" dist="139700" dir="2700000" algn="tl" rotWithShape="0">
              <a:srgbClr val="333333">
                <a:alpha val="65000"/>
              </a:srgbClr>
            </a:outerShdw>
          </a:effectLst>
        </p:spPr>
      </p:pic>
      <p:sp>
        <p:nvSpPr>
          <p:cNvPr id="7" name="Text Placeholder 6">
            <a:extLst>
              <a:ext uri="{FF2B5EF4-FFF2-40B4-BE49-F238E27FC236}">
                <a16:creationId xmlns:a16="http://schemas.microsoft.com/office/drawing/2014/main" id="{BB5D2B19-6C85-4FD3-979E-8E6AD74FE179}"/>
              </a:ext>
            </a:extLst>
          </p:cNvPr>
          <p:cNvSpPr>
            <a:spLocks noGrp="1"/>
          </p:cNvSpPr>
          <p:nvPr>
            <p:ph type="body" sz="half" idx="2"/>
          </p:nvPr>
        </p:nvSpPr>
        <p:spPr/>
        <p:txBody>
          <a:bodyPr>
            <a:normAutofit fontScale="92500" lnSpcReduction="10000"/>
          </a:bodyPr>
          <a:lstStyle/>
          <a:p>
            <a:pPr marL="285750" indent="-285750">
              <a:buFont typeface="Arial" panose="020B0604020202020204" pitchFamily="34" charset="0"/>
              <a:buChar char="•"/>
            </a:pPr>
            <a:r>
              <a:rPr lang="en-US" sz="3200" dirty="0"/>
              <a:t>Iterative Process</a:t>
            </a:r>
          </a:p>
          <a:p>
            <a:pPr marL="285750" indent="-285750">
              <a:buFont typeface="Arial" panose="020B0604020202020204" pitchFamily="34" charset="0"/>
              <a:buChar char="•"/>
            </a:pPr>
            <a:r>
              <a:rPr lang="en-US" sz="3200" dirty="0"/>
              <a:t>Breakout Rooms</a:t>
            </a:r>
          </a:p>
          <a:p>
            <a:pPr marL="742950" lvl="1" indent="-285750">
              <a:buFont typeface="Arial" panose="020B0604020202020204" pitchFamily="34" charset="0"/>
              <a:buChar char="•"/>
            </a:pPr>
            <a:r>
              <a:rPr lang="en-US" sz="3000" dirty="0"/>
              <a:t>Identify Challenges</a:t>
            </a:r>
          </a:p>
          <a:p>
            <a:pPr marL="742950" lvl="1" indent="-285750">
              <a:buFont typeface="Arial" panose="020B0604020202020204" pitchFamily="34" charset="0"/>
              <a:buChar char="•"/>
            </a:pPr>
            <a:r>
              <a:rPr lang="en-US" sz="3000" dirty="0"/>
              <a:t>Brainstorm Solutions</a:t>
            </a:r>
          </a:p>
          <a:p>
            <a:pPr marL="742950" lvl="1" indent="-285750">
              <a:buFont typeface="Arial" panose="020B0604020202020204" pitchFamily="34" charset="0"/>
              <a:buChar char="•"/>
            </a:pPr>
            <a:endParaRPr lang="en-US" sz="3000" dirty="0"/>
          </a:p>
          <a:p>
            <a:pPr marL="285750" indent="-285750">
              <a:buFont typeface="Arial" panose="020B0604020202020204" pitchFamily="34" charset="0"/>
              <a:buChar char="•"/>
            </a:pPr>
            <a:r>
              <a:rPr lang="en-US" sz="3200" dirty="0"/>
              <a:t>Return to meeting room at 3:20PM to share discussion</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0A5A21B4-FAB5-484E-ABBD-273A0AC75628}"/>
              </a:ext>
            </a:extLst>
          </p:cNvPr>
          <p:cNvSpPr txBox="1"/>
          <p:nvPr/>
        </p:nvSpPr>
        <p:spPr>
          <a:xfrm>
            <a:off x="873519" y="4069863"/>
            <a:ext cx="4309669" cy="800219"/>
          </a:xfrm>
          <a:prstGeom prst="rect">
            <a:avLst/>
          </a:prstGeom>
          <a:noFill/>
        </p:spPr>
        <p:txBody>
          <a:bodyPr wrap="square" rtlCol="0">
            <a:spAutoFit/>
          </a:bodyPr>
          <a:lstStyle/>
          <a:p>
            <a:r>
              <a:rPr lang="en-US" sz="2800" b="1" dirty="0">
                <a:solidFill>
                  <a:schemeClr val="accent6"/>
                </a:solidFill>
              </a:rPr>
              <a:t>Focus on IM Qualifications</a:t>
            </a:r>
          </a:p>
          <a:p>
            <a:endParaRPr lang="en-US" dirty="0"/>
          </a:p>
        </p:txBody>
      </p:sp>
    </p:spTree>
    <p:extLst>
      <p:ext uri="{BB962C8B-B14F-4D97-AF65-F5344CB8AC3E}">
        <p14:creationId xmlns:p14="http://schemas.microsoft.com/office/powerpoint/2010/main" val="757416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52299A-2B30-4DAB-BEA8-AF906834FB29}"/>
              </a:ext>
            </a:extLst>
          </p:cNvPr>
          <p:cNvPicPr>
            <a:picLocks noChangeAspect="1"/>
          </p:cNvPicPr>
          <p:nvPr/>
        </p:nvPicPr>
        <p:blipFill>
          <a:blip r:embed="rId3"/>
          <a:stretch>
            <a:fillRect/>
          </a:stretch>
        </p:blipFill>
        <p:spPr>
          <a:xfrm>
            <a:off x="1623818" y="290945"/>
            <a:ext cx="8950441" cy="6255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0572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3E57A9-EA72-48CD-A2F0-F5671C0B53B7}"/>
              </a:ext>
            </a:extLst>
          </p:cNvPr>
          <p:cNvPicPr>
            <a:picLocks noChangeAspect="1"/>
          </p:cNvPicPr>
          <p:nvPr/>
        </p:nvPicPr>
        <p:blipFill>
          <a:blip r:embed="rId3"/>
          <a:stretch>
            <a:fillRect/>
          </a:stretch>
        </p:blipFill>
        <p:spPr>
          <a:xfrm>
            <a:off x="460073" y="394855"/>
            <a:ext cx="11323217" cy="6029246"/>
          </a:xfrm>
          <a:prstGeom prst="rect">
            <a:avLst/>
          </a:prstGeom>
        </p:spPr>
      </p:pic>
    </p:spTree>
    <p:extLst>
      <p:ext uri="{BB962C8B-B14F-4D97-AF65-F5344CB8AC3E}">
        <p14:creationId xmlns:p14="http://schemas.microsoft.com/office/powerpoint/2010/main" val="2672211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unning BrookeThank You for Being a BIG Part of the RunningBrooke Team! -  Running Brooke -">
            <a:extLst>
              <a:ext uri="{FF2B5EF4-FFF2-40B4-BE49-F238E27FC236}">
                <a16:creationId xmlns:a16="http://schemas.microsoft.com/office/drawing/2014/main" id="{E9210F48-9A7C-46FC-8D36-547CDD14C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381000"/>
            <a:ext cx="10267950" cy="609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UME to GME Transition</a:t>
            </a:r>
          </a:p>
        </p:txBody>
      </p:sp>
      <p:pic>
        <p:nvPicPr>
          <p:cNvPr id="5" name="Picture 4">
            <a:extLst>
              <a:ext uri="{FF2B5EF4-FFF2-40B4-BE49-F238E27FC236}">
                <a16:creationId xmlns:a16="http://schemas.microsoft.com/office/drawing/2014/main" id="{BECF8BD9-0639-4603-A098-026F11AB3499}"/>
              </a:ext>
            </a:extLst>
          </p:cNvPr>
          <p:cNvPicPr>
            <a:picLocks noChangeAspect="1"/>
          </p:cNvPicPr>
          <p:nvPr/>
        </p:nvPicPr>
        <p:blipFill>
          <a:blip r:embed="rId3"/>
          <a:stretch>
            <a:fillRect/>
          </a:stretch>
        </p:blipFill>
        <p:spPr>
          <a:xfrm>
            <a:off x="1452051" y="2062718"/>
            <a:ext cx="4295552" cy="4295552"/>
          </a:xfrm>
          <a:prstGeom prst="rect">
            <a:avLst/>
          </a:prstGeom>
        </p:spPr>
      </p:pic>
      <p:pic>
        <p:nvPicPr>
          <p:cNvPr id="6" name="Picture 5">
            <a:extLst>
              <a:ext uri="{FF2B5EF4-FFF2-40B4-BE49-F238E27FC236}">
                <a16:creationId xmlns:a16="http://schemas.microsoft.com/office/drawing/2014/main" id="{9B28A276-D5EE-4C7A-8812-A66C8ED3BD19}"/>
              </a:ext>
            </a:extLst>
          </p:cNvPr>
          <p:cNvPicPr>
            <a:picLocks noChangeAspect="1"/>
          </p:cNvPicPr>
          <p:nvPr/>
        </p:nvPicPr>
        <p:blipFill>
          <a:blip r:embed="rId4"/>
          <a:stretch>
            <a:fillRect/>
          </a:stretch>
        </p:blipFill>
        <p:spPr>
          <a:xfrm>
            <a:off x="6941421" y="2509284"/>
            <a:ext cx="4256433" cy="2389224"/>
          </a:xfrm>
          <a:prstGeom prst="rect">
            <a:avLst/>
          </a:prstGeom>
        </p:spPr>
      </p:pic>
    </p:spTree>
    <p:extLst>
      <p:ext uri="{BB962C8B-B14F-4D97-AF65-F5344CB8AC3E}">
        <p14:creationId xmlns:p14="http://schemas.microsoft.com/office/powerpoint/2010/main" val="132594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UME to GME Transition</a:t>
            </a:r>
          </a:p>
        </p:txBody>
      </p:sp>
      <p:pic>
        <p:nvPicPr>
          <p:cNvPr id="4" name="Picture 3"/>
          <p:cNvPicPr>
            <a:picLocks noChangeAspect="1"/>
          </p:cNvPicPr>
          <p:nvPr/>
        </p:nvPicPr>
        <p:blipFill rotWithShape="1">
          <a:blip r:embed="rId3"/>
          <a:srcRect b="9084"/>
          <a:stretch/>
        </p:blipFill>
        <p:spPr>
          <a:xfrm>
            <a:off x="444840" y="2436453"/>
            <a:ext cx="5191951" cy="2577521"/>
          </a:xfrm>
          <a:prstGeom prst="rect">
            <a:avLst/>
          </a:prstGeom>
        </p:spPr>
      </p:pic>
      <p:pic>
        <p:nvPicPr>
          <p:cNvPr id="6" name="Picture 5"/>
          <p:cNvPicPr>
            <a:picLocks noChangeAspect="1"/>
          </p:cNvPicPr>
          <p:nvPr/>
        </p:nvPicPr>
        <p:blipFill>
          <a:blip r:embed="rId4"/>
          <a:stretch>
            <a:fillRect/>
          </a:stretch>
        </p:blipFill>
        <p:spPr>
          <a:xfrm>
            <a:off x="6096000" y="1198203"/>
            <a:ext cx="5828281" cy="5054022"/>
          </a:xfrm>
          <a:prstGeom prst="rect">
            <a:avLst/>
          </a:prstGeom>
        </p:spPr>
      </p:pic>
    </p:spTree>
    <p:extLst>
      <p:ext uri="{BB962C8B-B14F-4D97-AF65-F5344CB8AC3E}">
        <p14:creationId xmlns:p14="http://schemas.microsoft.com/office/powerpoint/2010/main" val="267948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22C551-A959-42B3-8F35-2DAE776B9669}"/>
              </a:ext>
            </a:extLst>
          </p:cNvPr>
          <p:cNvPicPr>
            <a:picLocks noChangeAspect="1"/>
          </p:cNvPicPr>
          <p:nvPr/>
        </p:nvPicPr>
        <p:blipFill rotWithShape="1">
          <a:blip r:embed="rId3"/>
          <a:srcRect b="7460"/>
          <a:stretch/>
        </p:blipFill>
        <p:spPr>
          <a:xfrm>
            <a:off x="3046430" y="571275"/>
            <a:ext cx="8154976" cy="5413891"/>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0751790C-0059-40B8-BC04-058457860A3A}"/>
              </a:ext>
            </a:extLst>
          </p:cNvPr>
          <p:cNvSpPr txBox="1"/>
          <p:nvPr/>
        </p:nvSpPr>
        <p:spPr>
          <a:xfrm>
            <a:off x="7460677" y="2847107"/>
            <a:ext cx="1267691" cy="461665"/>
          </a:xfrm>
          <a:prstGeom prst="rect">
            <a:avLst/>
          </a:prstGeom>
          <a:solidFill>
            <a:schemeClr val="bg1"/>
          </a:solidFill>
        </p:spPr>
        <p:txBody>
          <a:bodyPr wrap="square" rtlCol="0">
            <a:spAutoFit/>
          </a:bodyPr>
          <a:lstStyle/>
          <a:p>
            <a:r>
              <a:rPr lang="en-US" sz="2400" dirty="0"/>
              <a:t>GRADES</a:t>
            </a:r>
          </a:p>
        </p:txBody>
      </p:sp>
      <p:sp>
        <p:nvSpPr>
          <p:cNvPr id="4" name="TextBox 3">
            <a:extLst>
              <a:ext uri="{FF2B5EF4-FFF2-40B4-BE49-F238E27FC236}">
                <a16:creationId xmlns:a16="http://schemas.microsoft.com/office/drawing/2014/main" id="{B0E6E26C-823A-429B-BF11-D77C3576D0BE}"/>
              </a:ext>
            </a:extLst>
          </p:cNvPr>
          <p:cNvSpPr txBox="1"/>
          <p:nvPr/>
        </p:nvSpPr>
        <p:spPr>
          <a:xfrm>
            <a:off x="8963894" y="3322859"/>
            <a:ext cx="1267691" cy="461665"/>
          </a:xfrm>
          <a:prstGeom prst="rect">
            <a:avLst/>
          </a:prstGeom>
          <a:solidFill>
            <a:schemeClr val="bg1"/>
          </a:solidFill>
        </p:spPr>
        <p:txBody>
          <a:bodyPr wrap="square" rtlCol="0">
            <a:spAutoFit/>
          </a:bodyPr>
          <a:lstStyle/>
          <a:p>
            <a:pPr algn="ctr"/>
            <a:r>
              <a:rPr lang="en-US" sz="2400" dirty="0"/>
              <a:t>EPAs</a:t>
            </a:r>
          </a:p>
        </p:txBody>
      </p:sp>
      <p:sp>
        <p:nvSpPr>
          <p:cNvPr id="5" name="TextBox 4">
            <a:extLst>
              <a:ext uri="{FF2B5EF4-FFF2-40B4-BE49-F238E27FC236}">
                <a16:creationId xmlns:a16="http://schemas.microsoft.com/office/drawing/2014/main" id="{3259E31C-9CC7-44F4-8C87-FC8AAAEF6D06}"/>
              </a:ext>
            </a:extLst>
          </p:cNvPr>
          <p:cNvSpPr txBox="1"/>
          <p:nvPr/>
        </p:nvSpPr>
        <p:spPr>
          <a:xfrm>
            <a:off x="7807037" y="1875060"/>
            <a:ext cx="2071254" cy="461665"/>
          </a:xfrm>
          <a:prstGeom prst="rect">
            <a:avLst/>
          </a:prstGeom>
          <a:solidFill>
            <a:schemeClr val="bg1"/>
          </a:solidFill>
        </p:spPr>
        <p:txBody>
          <a:bodyPr wrap="square" rtlCol="0">
            <a:spAutoFit/>
          </a:bodyPr>
          <a:lstStyle/>
          <a:p>
            <a:pPr algn="ctr"/>
            <a:r>
              <a:rPr lang="en-US" sz="2400" dirty="0"/>
              <a:t>RANKINGS</a:t>
            </a:r>
          </a:p>
        </p:txBody>
      </p:sp>
      <p:grpSp>
        <p:nvGrpSpPr>
          <p:cNvPr id="8" name="Group 7">
            <a:extLst>
              <a:ext uri="{FF2B5EF4-FFF2-40B4-BE49-F238E27FC236}">
                <a16:creationId xmlns:a16="http://schemas.microsoft.com/office/drawing/2014/main" id="{1C1E8C43-A9D3-4043-89C7-658EC507C21F}"/>
              </a:ext>
            </a:extLst>
          </p:cNvPr>
          <p:cNvGrpSpPr/>
          <p:nvPr/>
        </p:nvGrpSpPr>
        <p:grpSpPr>
          <a:xfrm>
            <a:off x="3158048" y="2345279"/>
            <a:ext cx="1484010" cy="1463891"/>
            <a:chOff x="2250576" y="872834"/>
            <a:chExt cx="1484010" cy="1463891"/>
          </a:xfrm>
        </p:grpSpPr>
        <p:sp>
          <p:nvSpPr>
            <p:cNvPr id="6" name="Oval 5">
              <a:extLst>
                <a:ext uri="{FF2B5EF4-FFF2-40B4-BE49-F238E27FC236}">
                  <a16:creationId xmlns:a16="http://schemas.microsoft.com/office/drawing/2014/main" id="{3D8B9501-C751-435A-89DA-F523CD4358BA}"/>
                </a:ext>
              </a:extLst>
            </p:cNvPr>
            <p:cNvSpPr/>
            <p:nvPr/>
          </p:nvSpPr>
          <p:spPr>
            <a:xfrm>
              <a:off x="2250576" y="872834"/>
              <a:ext cx="1484009" cy="1463891"/>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253853-6666-4DA8-8F6F-054D3F2E449D}"/>
                </a:ext>
              </a:extLst>
            </p:cNvPr>
            <p:cNvSpPr txBox="1"/>
            <p:nvPr/>
          </p:nvSpPr>
          <p:spPr>
            <a:xfrm>
              <a:off x="2250577" y="1167312"/>
              <a:ext cx="1484009" cy="923330"/>
            </a:xfrm>
            <a:prstGeom prst="rect">
              <a:avLst/>
            </a:prstGeom>
            <a:noFill/>
          </p:spPr>
          <p:txBody>
            <a:bodyPr wrap="square" rtlCol="0">
              <a:spAutoFit/>
            </a:bodyPr>
            <a:lstStyle/>
            <a:p>
              <a:pPr algn="ctr"/>
              <a:r>
                <a:rPr lang="en-US" dirty="0">
                  <a:solidFill>
                    <a:schemeClr val="bg1"/>
                  </a:solidFill>
                </a:rPr>
                <a:t>International</a:t>
              </a:r>
            </a:p>
            <a:p>
              <a:pPr algn="ctr"/>
              <a:r>
                <a:rPr lang="en-US" dirty="0">
                  <a:solidFill>
                    <a:schemeClr val="bg1"/>
                  </a:solidFill>
                </a:rPr>
                <a:t>Medical</a:t>
              </a:r>
            </a:p>
            <a:p>
              <a:pPr algn="ctr"/>
              <a:r>
                <a:rPr lang="en-US" dirty="0">
                  <a:solidFill>
                    <a:schemeClr val="bg1"/>
                  </a:solidFill>
                </a:rPr>
                <a:t>Graduates</a:t>
              </a:r>
            </a:p>
          </p:txBody>
        </p:sp>
      </p:grpSp>
      <p:grpSp>
        <p:nvGrpSpPr>
          <p:cNvPr id="9" name="Group 8">
            <a:extLst>
              <a:ext uri="{FF2B5EF4-FFF2-40B4-BE49-F238E27FC236}">
                <a16:creationId xmlns:a16="http://schemas.microsoft.com/office/drawing/2014/main" id="{5DADD969-1597-451A-8581-6737895150E0}"/>
              </a:ext>
            </a:extLst>
          </p:cNvPr>
          <p:cNvGrpSpPr/>
          <p:nvPr/>
        </p:nvGrpSpPr>
        <p:grpSpPr>
          <a:xfrm>
            <a:off x="3165750" y="4189233"/>
            <a:ext cx="1484010" cy="1463891"/>
            <a:chOff x="2250576" y="872834"/>
            <a:chExt cx="1484010" cy="1463891"/>
          </a:xfrm>
        </p:grpSpPr>
        <p:sp>
          <p:nvSpPr>
            <p:cNvPr id="10" name="Oval 9">
              <a:extLst>
                <a:ext uri="{FF2B5EF4-FFF2-40B4-BE49-F238E27FC236}">
                  <a16:creationId xmlns:a16="http://schemas.microsoft.com/office/drawing/2014/main" id="{FA4918C9-F03B-4753-A7D9-874C1DA829B9}"/>
                </a:ext>
              </a:extLst>
            </p:cNvPr>
            <p:cNvSpPr/>
            <p:nvPr/>
          </p:nvSpPr>
          <p:spPr>
            <a:xfrm>
              <a:off x="2250576" y="872834"/>
              <a:ext cx="1484009" cy="1463891"/>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47D533-5179-49A5-BDE5-F0F1EA976D61}"/>
                </a:ext>
              </a:extLst>
            </p:cNvPr>
            <p:cNvSpPr txBox="1"/>
            <p:nvPr/>
          </p:nvSpPr>
          <p:spPr>
            <a:xfrm>
              <a:off x="2250577" y="1333568"/>
              <a:ext cx="1484009" cy="646331"/>
            </a:xfrm>
            <a:prstGeom prst="rect">
              <a:avLst/>
            </a:prstGeom>
            <a:noFill/>
          </p:spPr>
          <p:txBody>
            <a:bodyPr wrap="square" rtlCol="0">
              <a:spAutoFit/>
            </a:bodyPr>
            <a:lstStyle/>
            <a:p>
              <a:pPr algn="ctr"/>
              <a:r>
                <a:rPr lang="en-US" dirty="0">
                  <a:solidFill>
                    <a:schemeClr val="bg1"/>
                  </a:solidFill>
                </a:rPr>
                <a:t>Osteopathic Schools</a:t>
              </a:r>
            </a:p>
          </p:txBody>
        </p:sp>
      </p:grpSp>
      <p:grpSp>
        <p:nvGrpSpPr>
          <p:cNvPr id="12" name="Group 11">
            <a:extLst>
              <a:ext uri="{FF2B5EF4-FFF2-40B4-BE49-F238E27FC236}">
                <a16:creationId xmlns:a16="http://schemas.microsoft.com/office/drawing/2014/main" id="{A86E0977-3413-457A-BCEF-8EB6FCA6A9AE}"/>
              </a:ext>
            </a:extLst>
          </p:cNvPr>
          <p:cNvGrpSpPr/>
          <p:nvPr/>
        </p:nvGrpSpPr>
        <p:grpSpPr>
          <a:xfrm>
            <a:off x="3123411" y="597620"/>
            <a:ext cx="1484010" cy="1463891"/>
            <a:chOff x="2250576" y="872834"/>
            <a:chExt cx="1484010" cy="1463891"/>
          </a:xfrm>
        </p:grpSpPr>
        <p:sp>
          <p:nvSpPr>
            <p:cNvPr id="13" name="Oval 12">
              <a:extLst>
                <a:ext uri="{FF2B5EF4-FFF2-40B4-BE49-F238E27FC236}">
                  <a16:creationId xmlns:a16="http://schemas.microsoft.com/office/drawing/2014/main" id="{3D89131A-1BD6-4694-9BF4-9D8AF35D97E0}"/>
                </a:ext>
              </a:extLst>
            </p:cNvPr>
            <p:cNvSpPr/>
            <p:nvPr/>
          </p:nvSpPr>
          <p:spPr>
            <a:xfrm>
              <a:off x="2250576" y="872834"/>
              <a:ext cx="1484009" cy="1463891"/>
            </a:xfrm>
            <a:prstGeom prst="ellipse">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0596392-3FB0-4961-988A-20F05DBEFD14}"/>
                </a:ext>
              </a:extLst>
            </p:cNvPr>
            <p:cNvSpPr txBox="1"/>
            <p:nvPr/>
          </p:nvSpPr>
          <p:spPr>
            <a:xfrm>
              <a:off x="2250577" y="1333568"/>
              <a:ext cx="1484009" cy="646331"/>
            </a:xfrm>
            <a:prstGeom prst="rect">
              <a:avLst/>
            </a:prstGeom>
            <a:noFill/>
          </p:spPr>
          <p:txBody>
            <a:bodyPr wrap="square" rtlCol="0">
              <a:spAutoFit/>
            </a:bodyPr>
            <a:lstStyle/>
            <a:p>
              <a:pPr algn="ctr"/>
              <a:r>
                <a:rPr lang="en-US" dirty="0">
                  <a:solidFill>
                    <a:schemeClr val="bg1"/>
                  </a:solidFill>
                </a:rPr>
                <a:t>Allopathic Schools</a:t>
              </a:r>
            </a:p>
          </p:txBody>
        </p:sp>
      </p:grpSp>
      <p:sp>
        <p:nvSpPr>
          <p:cNvPr id="15" name="TextBox 14">
            <a:extLst>
              <a:ext uri="{FF2B5EF4-FFF2-40B4-BE49-F238E27FC236}">
                <a16:creationId xmlns:a16="http://schemas.microsoft.com/office/drawing/2014/main" id="{681B42A8-020A-4177-822A-48B04F403D80}"/>
              </a:ext>
            </a:extLst>
          </p:cNvPr>
          <p:cNvSpPr txBox="1"/>
          <p:nvPr/>
        </p:nvSpPr>
        <p:spPr>
          <a:xfrm>
            <a:off x="187037" y="6366554"/>
            <a:ext cx="11409218" cy="369332"/>
          </a:xfrm>
          <a:prstGeom prst="rect">
            <a:avLst/>
          </a:prstGeom>
          <a:noFill/>
        </p:spPr>
        <p:txBody>
          <a:bodyPr wrap="square" rtlCol="0">
            <a:spAutoFit/>
          </a:bodyPr>
          <a:lstStyle/>
          <a:p>
            <a:r>
              <a:rPr lang="en-US" dirty="0"/>
              <a:t>https://mk0nrmp3oyqui6wqfm.kinstacdn.com/wp-content/uploads/2021/05/MRM-Results_and-Data_2021.pdf</a:t>
            </a:r>
          </a:p>
        </p:txBody>
      </p:sp>
      <p:sp>
        <p:nvSpPr>
          <p:cNvPr id="16" name="TextBox 15">
            <a:extLst>
              <a:ext uri="{FF2B5EF4-FFF2-40B4-BE49-F238E27FC236}">
                <a16:creationId xmlns:a16="http://schemas.microsoft.com/office/drawing/2014/main" id="{EDB064D3-DC7D-49E8-81A9-1A4397F5FB4D}"/>
              </a:ext>
            </a:extLst>
          </p:cNvPr>
          <p:cNvSpPr txBox="1"/>
          <p:nvPr/>
        </p:nvSpPr>
        <p:spPr>
          <a:xfrm>
            <a:off x="3178826" y="2024995"/>
            <a:ext cx="1414737" cy="369332"/>
          </a:xfrm>
          <a:prstGeom prst="rect">
            <a:avLst/>
          </a:prstGeom>
          <a:noFill/>
        </p:spPr>
        <p:txBody>
          <a:bodyPr wrap="square" rtlCol="0">
            <a:spAutoFit/>
          </a:bodyPr>
          <a:lstStyle/>
          <a:p>
            <a:pPr algn="ctr"/>
            <a:r>
              <a:rPr lang="en-US" dirty="0"/>
              <a:t>3,669</a:t>
            </a:r>
          </a:p>
        </p:txBody>
      </p:sp>
      <p:sp>
        <p:nvSpPr>
          <p:cNvPr id="17" name="TextBox 16">
            <a:extLst>
              <a:ext uri="{FF2B5EF4-FFF2-40B4-BE49-F238E27FC236}">
                <a16:creationId xmlns:a16="http://schemas.microsoft.com/office/drawing/2014/main" id="{FCF4E423-A845-446D-9F90-6E2F14A30363}"/>
              </a:ext>
            </a:extLst>
          </p:cNvPr>
          <p:cNvSpPr txBox="1"/>
          <p:nvPr/>
        </p:nvSpPr>
        <p:spPr>
          <a:xfrm>
            <a:off x="3206539" y="3870863"/>
            <a:ext cx="1414737" cy="369332"/>
          </a:xfrm>
          <a:prstGeom prst="rect">
            <a:avLst/>
          </a:prstGeom>
          <a:noFill/>
        </p:spPr>
        <p:txBody>
          <a:bodyPr wrap="square" rtlCol="0">
            <a:spAutoFit/>
          </a:bodyPr>
          <a:lstStyle/>
          <a:p>
            <a:pPr algn="ctr"/>
            <a:r>
              <a:rPr lang="en-US" dirty="0"/>
              <a:t>3,416</a:t>
            </a:r>
          </a:p>
        </p:txBody>
      </p:sp>
      <p:sp>
        <p:nvSpPr>
          <p:cNvPr id="18" name="TextBox 17">
            <a:extLst>
              <a:ext uri="{FF2B5EF4-FFF2-40B4-BE49-F238E27FC236}">
                <a16:creationId xmlns:a16="http://schemas.microsoft.com/office/drawing/2014/main" id="{791FBAE7-E977-432B-9398-48E6B1B92ABB}"/>
              </a:ext>
            </a:extLst>
          </p:cNvPr>
          <p:cNvSpPr txBox="1"/>
          <p:nvPr/>
        </p:nvSpPr>
        <p:spPr>
          <a:xfrm>
            <a:off x="3228877" y="5644870"/>
            <a:ext cx="1414737" cy="369332"/>
          </a:xfrm>
          <a:prstGeom prst="rect">
            <a:avLst/>
          </a:prstGeom>
          <a:noFill/>
        </p:spPr>
        <p:txBody>
          <a:bodyPr wrap="square" rtlCol="0">
            <a:spAutoFit/>
          </a:bodyPr>
          <a:lstStyle/>
          <a:p>
            <a:pPr algn="ctr"/>
            <a:r>
              <a:rPr lang="en-US" dirty="0"/>
              <a:t>1,545</a:t>
            </a:r>
          </a:p>
        </p:txBody>
      </p:sp>
      <p:sp>
        <p:nvSpPr>
          <p:cNvPr id="19" name="TextBox 18">
            <a:extLst>
              <a:ext uri="{FF2B5EF4-FFF2-40B4-BE49-F238E27FC236}">
                <a16:creationId xmlns:a16="http://schemas.microsoft.com/office/drawing/2014/main" id="{C5AFF38C-2CF7-4FFC-B232-74017130A554}"/>
              </a:ext>
            </a:extLst>
          </p:cNvPr>
          <p:cNvSpPr txBox="1"/>
          <p:nvPr/>
        </p:nvSpPr>
        <p:spPr>
          <a:xfrm>
            <a:off x="210885" y="1984617"/>
            <a:ext cx="2694709" cy="2185214"/>
          </a:xfrm>
          <a:prstGeom prst="rect">
            <a:avLst/>
          </a:prstGeom>
          <a:noFill/>
          <a:ln>
            <a:solidFill>
              <a:schemeClr val="accent5"/>
            </a:solidFill>
          </a:ln>
        </p:spPr>
        <p:txBody>
          <a:bodyPr wrap="square" rtlCol="0">
            <a:spAutoFit/>
          </a:bodyPr>
          <a:lstStyle/>
          <a:p>
            <a:pPr algn="ctr"/>
            <a:r>
              <a:rPr lang="en-US" sz="3600" b="1" u="sng" dirty="0"/>
              <a:t>2021 NRMP data:</a:t>
            </a:r>
          </a:p>
          <a:p>
            <a:pPr algn="ctr"/>
            <a:r>
              <a:rPr lang="en-US" sz="3600" b="1" dirty="0">
                <a:solidFill>
                  <a:srgbClr val="FF0000"/>
                </a:solidFill>
              </a:rPr>
              <a:t>8,632</a:t>
            </a:r>
            <a:r>
              <a:rPr lang="en-US" sz="2800" dirty="0"/>
              <a:t> total IM positions filled</a:t>
            </a:r>
          </a:p>
        </p:txBody>
      </p:sp>
    </p:spTree>
    <p:extLst>
      <p:ext uri="{BB962C8B-B14F-4D97-AF65-F5344CB8AC3E}">
        <p14:creationId xmlns:p14="http://schemas.microsoft.com/office/powerpoint/2010/main" val="931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6" grpId="0"/>
      <p:bldP spid="17" grpId="0"/>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45D5-7138-4E3E-91A2-F56B60E16139}"/>
              </a:ext>
            </a:extLst>
          </p:cNvPr>
          <p:cNvSpPr>
            <a:spLocks noGrp="1"/>
          </p:cNvSpPr>
          <p:nvPr>
            <p:ph type="title"/>
          </p:nvPr>
        </p:nvSpPr>
        <p:spPr/>
        <p:txBody>
          <a:bodyPr/>
          <a:lstStyle/>
          <a:p>
            <a:r>
              <a:rPr lang="en-US" dirty="0" err="1"/>
              <a:t>CoPA</a:t>
            </a:r>
            <a:r>
              <a:rPr lang="en-US" dirty="0"/>
              <a:t> Recommendations (preliminary)</a:t>
            </a:r>
          </a:p>
        </p:txBody>
      </p:sp>
      <p:sp>
        <p:nvSpPr>
          <p:cNvPr id="3" name="Content Placeholder 2">
            <a:extLst>
              <a:ext uri="{FF2B5EF4-FFF2-40B4-BE49-F238E27FC236}">
                <a16:creationId xmlns:a16="http://schemas.microsoft.com/office/drawing/2014/main" id="{40AE3D00-2882-44CF-99E4-91E829363D30}"/>
              </a:ext>
            </a:extLst>
          </p:cNvPr>
          <p:cNvSpPr>
            <a:spLocks noGrp="1"/>
          </p:cNvSpPr>
          <p:nvPr>
            <p:ph idx="1"/>
          </p:nvPr>
        </p:nvSpPr>
        <p:spPr/>
        <p:txBody>
          <a:bodyPr/>
          <a:lstStyle/>
          <a:p>
            <a:r>
              <a:rPr lang="en-US" dirty="0"/>
              <a:t>UME and GME educators, along with representatives of the full educational continuum, should jointly define and implement a </a:t>
            </a:r>
            <a:r>
              <a:rPr lang="en-US" b="1" dirty="0">
                <a:solidFill>
                  <a:srgbClr val="00B050"/>
                </a:solidFill>
              </a:rPr>
              <a:t>common framework </a:t>
            </a:r>
            <a:r>
              <a:rPr lang="en-US" dirty="0"/>
              <a:t>and </a:t>
            </a:r>
            <a:r>
              <a:rPr lang="en-US" b="1" dirty="0">
                <a:solidFill>
                  <a:srgbClr val="00B050"/>
                </a:solidFill>
              </a:rPr>
              <a:t>set of outcomes </a:t>
            </a:r>
            <a:r>
              <a:rPr lang="en-US" dirty="0"/>
              <a:t>(competencies) to apply to learners across the continuum from UME to GME.</a:t>
            </a:r>
          </a:p>
          <a:p>
            <a:r>
              <a:rPr lang="en-US" b="1" dirty="0">
                <a:solidFill>
                  <a:srgbClr val="00B050"/>
                </a:solidFill>
              </a:rPr>
              <a:t>Structured Evaluative Letters </a:t>
            </a:r>
            <a:r>
              <a:rPr lang="en-US" dirty="0"/>
              <a:t>(SELs) should replace all</a:t>
            </a:r>
            <a:r>
              <a:rPr lang="en-US" dirty="0">
                <a:solidFill>
                  <a:srgbClr val="FF0000"/>
                </a:solidFill>
              </a:rPr>
              <a:t>*</a:t>
            </a:r>
            <a:r>
              <a:rPr lang="en-US" dirty="0"/>
              <a:t> Letters of Recommendation (LORs) as a universal tool in the residency program application process.</a:t>
            </a:r>
          </a:p>
          <a:p>
            <a:endParaRPr lang="en-US" dirty="0"/>
          </a:p>
          <a:p>
            <a:pPr marL="0" indent="0">
              <a:buNone/>
            </a:pPr>
            <a:r>
              <a:rPr lang="en-US" dirty="0">
                <a:solidFill>
                  <a:srgbClr val="FF0000"/>
                </a:solidFill>
              </a:rPr>
              <a:t>*</a:t>
            </a:r>
            <a:r>
              <a:rPr lang="en-US" dirty="0"/>
              <a:t>AAIM feedback to </a:t>
            </a:r>
            <a:r>
              <a:rPr lang="en-US" dirty="0" err="1"/>
              <a:t>CoPA</a:t>
            </a:r>
            <a:r>
              <a:rPr lang="en-US" dirty="0"/>
              <a:t>: not </a:t>
            </a:r>
            <a:r>
              <a:rPr lang="en-US" u="sng" dirty="0"/>
              <a:t>all</a:t>
            </a:r>
            <a:r>
              <a:rPr lang="en-US" dirty="0"/>
              <a:t> letters should be SELs</a:t>
            </a:r>
          </a:p>
        </p:txBody>
      </p:sp>
      <p:sp>
        <p:nvSpPr>
          <p:cNvPr id="4" name="TextBox 3">
            <a:extLst>
              <a:ext uri="{FF2B5EF4-FFF2-40B4-BE49-F238E27FC236}">
                <a16:creationId xmlns:a16="http://schemas.microsoft.com/office/drawing/2014/main" id="{39284D97-8974-482C-9659-A85C39A2ED4B}"/>
              </a:ext>
            </a:extLst>
          </p:cNvPr>
          <p:cNvSpPr txBox="1"/>
          <p:nvPr/>
        </p:nvSpPr>
        <p:spPr>
          <a:xfrm>
            <a:off x="435935" y="6031210"/>
            <a:ext cx="10917865" cy="646331"/>
          </a:xfrm>
          <a:prstGeom prst="rect">
            <a:avLst/>
          </a:prstGeom>
          <a:noFill/>
        </p:spPr>
        <p:txBody>
          <a:bodyPr wrap="square" rtlCol="0">
            <a:spAutoFit/>
          </a:bodyPr>
          <a:lstStyle/>
          <a:p>
            <a:r>
              <a:rPr lang="en-US" dirty="0">
                <a:hlinkClick r:id="rId3"/>
              </a:rPr>
              <a:t>https://physicianaccountability.org/wp-content/uploads/2021/04/UGRC-Initial-Summary-Report-and-Preliminary-Recommendations-1.pdf</a:t>
            </a:r>
            <a:endParaRPr lang="en-US" dirty="0"/>
          </a:p>
        </p:txBody>
      </p:sp>
      <p:pic>
        <p:nvPicPr>
          <p:cNvPr id="6" name="Picture 5">
            <a:extLst>
              <a:ext uri="{FF2B5EF4-FFF2-40B4-BE49-F238E27FC236}">
                <a16:creationId xmlns:a16="http://schemas.microsoft.com/office/drawing/2014/main" id="{98F4D358-2AC1-455B-8CBC-DBAC9DC51361}"/>
              </a:ext>
            </a:extLst>
          </p:cNvPr>
          <p:cNvPicPr>
            <a:picLocks noChangeAspect="1"/>
          </p:cNvPicPr>
          <p:nvPr/>
        </p:nvPicPr>
        <p:blipFill>
          <a:blip r:embed="rId4"/>
          <a:stretch>
            <a:fillRect/>
          </a:stretch>
        </p:blipFill>
        <p:spPr>
          <a:xfrm>
            <a:off x="9689971" y="4355932"/>
            <a:ext cx="2066094" cy="1622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104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D3ADE-F973-4E60-A817-1AC27289492F}"/>
              </a:ext>
            </a:extLst>
          </p:cNvPr>
          <p:cNvPicPr>
            <a:picLocks noChangeAspect="1"/>
          </p:cNvPicPr>
          <p:nvPr/>
        </p:nvPicPr>
        <p:blipFill>
          <a:blip r:embed="rId3"/>
          <a:stretch>
            <a:fillRect/>
          </a:stretch>
        </p:blipFill>
        <p:spPr>
          <a:xfrm>
            <a:off x="2125980" y="981403"/>
            <a:ext cx="7818120" cy="49537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48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31"/>
            <a:ext cx="10515600" cy="1325563"/>
          </a:xfrm>
        </p:spPr>
        <p:txBody>
          <a:bodyPr/>
          <a:lstStyle/>
          <a:p>
            <a:r>
              <a:rPr lang="en-US" dirty="0"/>
              <a:t>How far off the mark are we now?</a:t>
            </a:r>
          </a:p>
        </p:txBody>
      </p:sp>
      <p:sp>
        <p:nvSpPr>
          <p:cNvPr id="5" name="Content Placeholder 4"/>
          <p:cNvSpPr>
            <a:spLocks noGrp="1"/>
          </p:cNvSpPr>
          <p:nvPr>
            <p:ph sz="half" idx="2"/>
          </p:nvPr>
        </p:nvSpPr>
        <p:spPr>
          <a:xfrm>
            <a:off x="5858540" y="1039311"/>
            <a:ext cx="6049926" cy="5079487"/>
          </a:xfrm>
        </p:spPr>
        <p:txBody>
          <a:bodyPr>
            <a:normAutofit fontScale="85000" lnSpcReduction="10000"/>
          </a:bodyPr>
          <a:lstStyle/>
          <a:p>
            <a:r>
              <a:rPr lang="en-US" dirty="0"/>
              <a:t>2013 AAIM DOM Summary letters guidelines with widely variable adherence</a:t>
            </a:r>
          </a:p>
          <a:p>
            <a:pPr lvl="1"/>
            <a:r>
              <a:rPr lang="en-US" dirty="0"/>
              <a:t>Missing descriptions of roles and responsibilities</a:t>
            </a:r>
          </a:p>
          <a:p>
            <a:pPr lvl="1"/>
            <a:r>
              <a:rPr lang="en-US" dirty="0"/>
              <a:t>Missing acting intern experiences</a:t>
            </a:r>
          </a:p>
          <a:p>
            <a:pPr lvl="1"/>
            <a:r>
              <a:rPr lang="en-US" dirty="0"/>
              <a:t>Graphical data more helpful than narrative</a:t>
            </a:r>
          </a:p>
          <a:p>
            <a:r>
              <a:rPr lang="en-US" dirty="0"/>
              <a:t>Does not apply to allopathic schools or IMGs</a:t>
            </a:r>
          </a:p>
          <a:p>
            <a:r>
              <a:rPr lang="en-US" dirty="0"/>
              <a:t>No agreed upon terminology</a:t>
            </a:r>
          </a:p>
          <a:p>
            <a:pPr lvl="1"/>
            <a:r>
              <a:rPr lang="en-US" dirty="0"/>
              <a:t>Minimal, if any, useful documentation on non-cognitive clinical skills</a:t>
            </a:r>
          </a:p>
          <a:p>
            <a:pPr lvl="1"/>
            <a:r>
              <a:rPr lang="en-US" dirty="0"/>
              <a:t>Standardized scores not always included, which may delay tailoring resources to applicant’s level</a:t>
            </a:r>
          </a:p>
          <a:p>
            <a:pPr>
              <a:buFont typeface="Wingdings" panose="05000000000000000000" pitchFamily="2" charset="2"/>
              <a:buChar char="Ø"/>
            </a:pPr>
            <a:r>
              <a:rPr lang="en-US" dirty="0"/>
              <a:t>Forces reliance on other standardized metrics</a:t>
            </a:r>
          </a:p>
          <a:p>
            <a:pPr>
              <a:buFont typeface="Wingdings" panose="05000000000000000000" pitchFamily="2" charset="2"/>
              <a:buChar char="Ø"/>
            </a:pPr>
            <a:r>
              <a:rPr lang="en-US" dirty="0"/>
              <a:t>Poor fit/</a:t>
            </a:r>
            <a:r>
              <a:rPr lang="en-US" dirty="0">
                <a:sym typeface="Wingdings" panose="05000000000000000000" pitchFamily="2" charset="2"/>
              </a:rPr>
              <a:t>mistrust</a:t>
            </a:r>
            <a:endParaRPr lang="en-US" dirty="0"/>
          </a:p>
          <a:p>
            <a:pPr marL="457200" lvl="1" indent="0">
              <a:buNone/>
            </a:pPr>
            <a:endParaRPr lang="en-US" dirty="0"/>
          </a:p>
        </p:txBody>
      </p:sp>
      <p:pic>
        <p:nvPicPr>
          <p:cNvPr id="7" name="Picture 6">
            <a:extLst>
              <a:ext uri="{FF2B5EF4-FFF2-40B4-BE49-F238E27FC236}">
                <a16:creationId xmlns:a16="http://schemas.microsoft.com/office/drawing/2014/main" id="{D2919558-80B8-432B-8970-0744D8783A34}"/>
              </a:ext>
            </a:extLst>
          </p:cNvPr>
          <p:cNvPicPr>
            <a:picLocks noChangeAspect="1"/>
          </p:cNvPicPr>
          <p:nvPr/>
        </p:nvPicPr>
        <p:blipFill>
          <a:blip r:embed="rId3"/>
          <a:stretch>
            <a:fillRect/>
          </a:stretch>
        </p:blipFill>
        <p:spPr>
          <a:xfrm>
            <a:off x="168199" y="1380780"/>
            <a:ext cx="5419549" cy="4063516"/>
          </a:xfrm>
          <a:prstGeom prst="rect">
            <a:avLst/>
          </a:prstGeom>
        </p:spPr>
      </p:pic>
      <p:sp>
        <p:nvSpPr>
          <p:cNvPr id="3" name="TextBox 2">
            <a:extLst>
              <a:ext uri="{FF2B5EF4-FFF2-40B4-BE49-F238E27FC236}">
                <a16:creationId xmlns:a16="http://schemas.microsoft.com/office/drawing/2014/main" id="{5CA01774-D9DE-44EB-98C1-797316F00675}"/>
              </a:ext>
            </a:extLst>
          </p:cNvPr>
          <p:cNvSpPr txBox="1"/>
          <p:nvPr/>
        </p:nvSpPr>
        <p:spPr>
          <a:xfrm>
            <a:off x="0" y="5691722"/>
            <a:ext cx="11855602" cy="1200329"/>
          </a:xfrm>
          <a:prstGeom prst="rect">
            <a:avLst/>
          </a:prstGeom>
          <a:noFill/>
        </p:spPr>
        <p:txBody>
          <a:bodyPr wrap="square" rtlCol="0">
            <a:spAutoFit/>
          </a:bodyPr>
          <a:lstStyle/>
          <a:p>
            <a:r>
              <a:rPr lang="en-US" sz="1800" dirty="0">
                <a:solidFill>
                  <a:srgbClr val="333333"/>
                </a:solidFill>
                <a:effectLst/>
                <a:latin typeface="Calibri" panose="020F0502020204030204" pitchFamily="34" charset="0"/>
                <a:ea typeface="Calibri" panose="020F0502020204030204" pitchFamily="34" charset="0"/>
              </a:rPr>
              <a:t>Levine D, LaRochelle JS, </a:t>
            </a:r>
            <a:r>
              <a:rPr lang="en-US" sz="1800" dirty="0" err="1">
                <a:solidFill>
                  <a:srgbClr val="333333"/>
                </a:solidFill>
                <a:effectLst/>
                <a:latin typeface="Calibri" panose="020F0502020204030204" pitchFamily="34" charset="0"/>
                <a:ea typeface="Calibri" panose="020F0502020204030204" pitchFamily="34" charset="0"/>
              </a:rPr>
              <a:t>Kisielewski</a:t>
            </a:r>
            <a:r>
              <a:rPr lang="en-US" sz="1800" dirty="0">
                <a:solidFill>
                  <a:srgbClr val="333333"/>
                </a:solidFill>
                <a:effectLst/>
                <a:latin typeface="Calibri" panose="020F0502020204030204" pitchFamily="34" charset="0"/>
                <a:ea typeface="Calibri" panose="020F0502020204030204" pitchFamily="34" charset="0"/>
              </a:rPr>
              <a:t>, M, et al</a:t>
            </a:r>
            <a:r>
              <a:rPr lang="en-US" sz="1800" i="1" dirty="0">
                <a:solidFill>
                  <a:srgbClr val="333333"/>
                </a:solidFill>
                <a:effectLst/>
                <a:latin typeface="Calibri" panose="020F0502020204030204" pitchFamily="34" charset="0"/>
                <a:ea typeface="Calibri" panose="020F0502020204030204" pitchFamily="34" charset="0"/>
              </a:rPr>
              <a:t>.</a:t>
            </a:r>
            <a:r>
              <a:rPr lang="en-US" sz="1800" dirty="0">
                <a:solidFill>
                  <a:srgbClr val="333333"/>
                </a:solidFill>
                <a:effectLst/>
                <a:latin typeface="Calibri" panose="020F0502020204030204" pitchFamily="34" charset="0"/>
                <a:ea typeface="Calibri" panose="020F0502020204030204" pitchFamily="34" charset="0"/>
              </a:rPr>
              <a:t> </a:t>
            </a:r>
            <a:r>
              <a:rPr lang="en-US" sz="1800" i="1" dirty="0">
                <a:solidFill>
                  <a:srgbClr val="333333"/>
                </a:solidFill>
                <a:effectLst/>
                <a:latin typeface="Calibri" panose="020F0502020204030204" pitchFamily="34" charset="0"/>
                <a:ea typeface="Calibri" panose="020F0502020204030204" pitchFamily="34" charset="0"/>
              </a:rPr>
              <a:t>Current Department of Medicine Summary Letters Are Falling Short.</a:t>
            </a:r>
            <a:r>
              <a:rPr lang="en-US" sz="1800" dirty="0">
                <a:solidFill>
                  <a:srgbClr val="333333"/>
                </a:solidFill>
                <a:effectLst/>
                <a:latin typeface="Calibri" panose="020F0502020204030204" pitchFamily="34" charset="0"/>
                <a:ea typeface="Calibri" panose="020F0502020204030204" pitchFamily="34" charset="0"/>
              </a:rPr>
              <a:t> </a:t>
            </a:r>
            <a:r>
              <a:rPr lang="en-US" sz="1800" i="1" dirty="0">
                <a:solidFill>
                  <a:srgbClr val="333333"/>
                </a:solidFill>
                <a:effectLst/>
                <a:latin typeface="Calibri" panose="020F0502020204030204" pitchFamily="34" charset="0"/>
                <a:ea typeface="Calibri" panose="020F0502020204030204" pitchFamily="34" charset="0"/>
              </a:rPr>
              <a:t>J GEN INTERN MED</a:t>
            </a:r>
            <a:r>
              <a:rPr lang="en-US" sz="1800" dirty="0">
                <a:solidFill>
                  <a:srgbClr val="333333"/>
                </a:solidFill>
                <a:effectLst/>
                <a:latin typeface="Calibri" panose="020F0502020204030204" pitchFamily="34" charset="0"/>
                <a:ea typeface="Calibri" panose="020F0502020204030204" pitchFamily="34" charset="0"/>
              </a:rPr>
              <a:t> (2021). </a:t>
            </a:r>
          </a:p>
          <a:p>
            <a:r>
              <a:rPr lang="en-US" sz="1800" dirty="0">
                <a:solidFill>
                  <a:srgbClr val="333333"/>
                </a:solidFill>
                <a:effectLst/>
                <a:latin typeface="Calibri" panose="020F0502020204030204" pitchFamily="34" charset="0"/>
                <a:ea typeface="Times New Roman" panose="02020603050405020304" pitchFamily="18" charset="0"/>
              </a:rPr>
              <a:t>Ferris AH, Pereira AG, Angus SV, et al</a:t>
            </a:r>
            <a:r>
              <a:rPr lang="en-US" sz="1800" i="1" dirty="0">
                <a:solidFill>
                  <a:srgbClr val="333333"/>
                </a:solidFill>
                <a:effectLst/>
                <a:latin typeface="Calibri" panose="020F0502020204030204" pitchFamily="34" charset="0"/>
                <a:ea typeface="Times New Roman" panose="02020603050405020304" pitchFamily="18" charset="0"/>
              </a:rPr>
              <a:t>.</a:t>
            </a:r>
            <a:r>
              <a:rPr lang="en-US" sz="1800" dirty="0">
                <a:solidFill>
                  <a:srgbClr val="333333"/>
                </a:solidFill>
                <a:effectLst/>
                <a:latin typeface="Calibri" panose="020F0502020204030204" pitchFamily="34" charset="0"/>
                <a:ea typeface="Times New Roman" panose="02020603050405020304" pitchFamily="18" charset="0"/>
              </a:rPr>
              <a:t> </a:t>
            </a:r>
            <a:r>
              <a:rPr lang="en-US" sz="1800" i="1" dirty="0">
                <a:solidFill>
                  <a:srgbClr val="333333"/>
                </a:solidFill>
                <a:effectLst/>
                <a:latin typeface="Calibri" panose="020F0502020204030204" pitchFamily="34" charset="0"/>
                <a:ea typeface="Times New Roman" panose="02020603050405020304" pitchFamily="18" charset="0"/>
              </a:rPr>
              <a:t>Compliance with CDIM-APDIM Guidelines for Department of Medicine Letters: An Opportunity to Improve Communication Across the Continuum</a:t>
            </a:r>
            <a:r>
              <a:rPr lang="en-US" sz="1800" dirty="0">
                <a:solidFill>
                  <a:srgbClr val="333333"/>
                </a:solidFill>
                <a:effectLst/>
                <a:latin typeface="Calibri" panose="020F0502020204030204" pitchFamily="34" charset="0"/>
                <a:ea typeface="Times New Roman" panose="02020603050405020304" pitchFamily="18" charset="0"/>
              </a:rPr>
              <a:t>. J GEN INTERN MED (2021). </a:t>
            </a:r>
            <a:endParaRPr lang="en-US" dirty="0"/>
          </a:p>
        </p:txBody>
      </p:sp>
    </p:spTree>
    <p:extLst>
      <p:ext uri="{BB962C8B-B14F-4D97-AF65-F5344CB8AC3E}">
        <p14:creationId xmlns:p14="http://schemas.microsoft.com/office/powerpoint/2010/main" val="277941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8DE9E-1080-434C-B18F-6FE786E29A0E}"/>
              </a:ext>
            </a:extLst>
          </p:cNvPr>
          <p:cNvSpPr>
            <a:spLocks noGrp="1"/>
          </p:cNvSpPr>
          <p:nvPr>
            <p:ph type="title"/>
          </p:nvPr>
        </p:nvSpPr>
        <p:spPr/>
        <p:txBody>
          <a:bodyPr/>
          <a:lstStyle/>
          <a:p>
            <a:r>
              <a:rPr lang="en-US" dirty="0"/>
              <a:t>(Eventual) Goals of structured evaluative letter</a:t>
            </a:r>
          </a:p>
        </p:txBody>
      </p:sp>
      <p:sp>
        <p:nvSpPr>
          <p:cNvPr id="6" name="Text Placeholder 5">
            <a:extLst>
              <a:ext uri="{FF2B5EF4-FFF2-40B4-BE49-F238E27FC236}">
                <a16:creationId xmlns:a16="http://schemas.microsoft.com/office/drawing/2014/main" id="{5B771486-FF74-41F0-AEA9-320A61FCD7CF}"/>
              </a:ext>
            </a:extLst>
          </p:cNvPr>
          <p:cNvSpPr>
            <a:spLocks noGrp="1"/>
          </p:cNvSpPr>
          <p:nvPr>
            <p:ph type="body" idx="1"/>
          </p:nvPr>
        </p:nvSpPr>
        <p:spPr>
          <a:xfrm>
            <a:off x="839788" y="1168827"/>
            <a:ext cx="5157787" cy="823912"/>
          </a:xfrm>
        </p:spPr>
        <p:txBody>
          <a:bodyPr/>
          <a:lstStyle/>
          <a:p>
            <a:r>
              <a:rPr lang="en-US" dirty="0"/>
              <a:t>For schools</a:t>
            </a:r>
          </a:p>
        </p:txBody>
      </p:sp>
      <p:sp>
        <p:nvSpPr>
          <p:cNvPr id="5" name="Content Placeholder 4">
            <a:extLst>
              <a:ext uri="{FF2B5EF4-FFF2-40B4-BE49-F238E27FC236}">
                <a16:creationId xmlns:a16="http://schemas.microsoft.com/office/drawing/2014/main" id="{8059951D-2B04-4E6E-97A2-8C87512EA2A1}"/>
              </a:ext>
            </a:extLst>
          </p:cNvPr>
          <p:cNvSpPr>
            <a:spLocks noGrp="1"/>
          </p:cNvSpPr>
          <p:nvPr>
            <p:ph sz="half" idx="2"/>
          </p:nvPr>
        </p:nvSpPr>
        <p:spPr>
          <a:xfrm>
            <a:off x="760657" y="2151001"/>
            <a:ext cx="5157787" cy="1680063"/>
          </a:xfrm>
        </p:spPr>
        <p:txBody>
          <a:bodyPr>
            <a:normAutofit fontScale="85000" lnSpcReduction="20000"/>
          </a:bodyPr>
          <a:lstStyle/>
          <a:p>
            <a:r>
              <a:rPr lang="en-US" dirty="0"/>
              <a:t>Decrease preparation time</a:t>
            </a:r>
          </a:p>
          <a:p>
            <a:r>
              <a:rPr lang="en-US" dirty="0"/>
              <a:t>Describe highly variable rotation responsibilities</a:t>
            </a:r>
          </a:p>
          <a:p>
            <a:r>
              <a:rPr lang="en-US" dirty="0"/>
              <a:t>Contextualize performance, if needed</a:t>
            </a:r>
          </a:p>
        </p:txBody>
      </p:sp>
      <p:sp>
        <p:nvSpPr>
          <p:cNvPr id="7" name="Text Placeholder 6">
            <a:extLst>
              <a:ext uri="{FF2B5EF4-FFF2-40B4-BE49-F238E27FC236}">
                <a16:creationId xmlns:a16="http://schemas.microsoft.com/office/drawing/2014/main" id="{E3F25E92-E4CC-4F4F-A314-C629CEF35C22}"/>
              </a:ext>
            </a:extLst>
          </p:cNvPr>
          <p:cNvSpPr>
            <a:spLocks noGrp="1"/>
          </p:cNvSpPr>
          <p:nvPr>
            <p:ph type="body" sz="quarter" idx="3"/>
          </p:nvPr>
        </p:nvSpPr>
        <p:spPr>
          <a:xfrm>
            <a:off x="6169024" y="1168827"/>
            <a:ext cx="5183188" cy="823912"/>
          </a:xfrm>
        </p:spPr>
        <p:txBody>
          <a:bodyPr/>
          <a:lstStyle/>
          <a:p>
            <a:r>
              <a:rPr lang="en-US" dirty="0"/>
              <a:t>For PDs</a:t>
            </a:r>
          </a:p>
        </p:txBody>
      </p:sp>
      <p:sp>
        <p:nvSpPr>
          <p:cNvPr id="8" name="Content Placeholder 7">
            <a:extLst>
              <a:ext uri="{FF2B5EF4-FFF2-40B4-BE49-F238E27FC236}">
                <a16:creationId xmlns:a16="http://schemas.microsoft.com/office/drawing/2014/main" id="{684E50AC-EADC-43C0-834B-6D06A2685346}"/>
              </a:ext>
            </a:extLst>
          </p:cNvPr>
          <p:cNvSpPr>
            <a:spLocks noGrp="1"/>
          </p:cNvSpPr>
          <p:nvPr>
            <p:ph sz="quarter" idx="4"/>
          </p:nvPr>
        </p:nvSpPr>
        <p:spPr>
          <a:xfrm>
            <a:off x="6169024" y="2151001"/>
            <a:ext cx="5183188" cy="2084510"/>
          </a:xfrm>
        </p:spPr>
        <p:txBody>
          <a:bodyPr>
            <a:normAutofit fontScale="85000" lnSpcReduction="20000"/>
          </a:bodyPr>
          <a:lstStyle/>
          <a:p>
            <a:r>
              <a:rPr lang="en-US" dirty="0"/>
              <a:t>Increase quality of information on non-cognitive and cognitive clinical skills</a:t>
            </a:r>
          </a:p>
          <a:p>
            <a:r>
              <a:rPr lang="en-US" dirty="0"/>
              <a:t>Decrease time required to interpret </a:t>
            </a:r>
          </a:p>
          <a:p>
            <a:r>
              <a:rPr lang="en-US" dirty="0"/>
              <a:t>Decrease reliance on standardized test scores</a:t>
            </a:r>
          </a:p>
        </p:txBody>
      </p:sp>
      <p:grpSp>
        <p:nvGrpSpPr>
          <p:cNvPr id="11" name="Group 10">
            <a:extLst>
              <a:ext uri="{FF2B5EF4-FFF2-40B4-BE49-F238E27FC236}">
                <a16:creationId xmlns:a16="http://schemas.microsoft.com/office/drawing/2014/main" id="{7FF3F6EE-71D1-42E0-BC23-C4D02C997473}"/>
              </a:ext>
            </a:extLst>
          </p:cNvPr>
          <p:cNvGrpSpPr/>
          <p:nvPr/>
        </p:nvGrpSpPr>
        <p:grpSpPr>
          <a:xfrm>
            <a:off x="8720397" y="699396"/>
            <a:ext cx="3104457" cy="1804247"/>
            <a:chOff x="3323492" y="4431323"/>
            <a:chExt cx="5890846" cy="3022123"/>
          </a:xfrm>
        </p:grpSpPr>
        <p:sp>
          <p:nvSpPr>
            <p:cNvPr id="10" name="Explosion: 14 Points 9">
              <a:extLst>
                <a:ext uri="{FF2B5EF4-FFF2-40B4-BE49-F238E27FC236}">
                  <a16:creationId xmlns:a16="http://schemas.microsoft.com/office/drawing/2014/main" id="{6CFED5E5-9AFD-4D38-9D66-B3D82D7D973E}"/>
                </a:ext>
              </a:extLst>
            </p:cNvPr>
            <p:cNvSpPr/>
            <p:nvPr/>
          </p:nvSpPr>
          <p:spPr>
            <a:xfrm>
              <a:off x="3323492" y="4431323"/>
              <a:ext cx="5890846" cy="2426677"/>
            </a:xfrm>
            <a:prstGeom prst="irregularSeal2">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TextBox 8">
              <a:extLst>
                <a:ext uri="{FF2B5EF4-FFF2-40B4-BE49-F238E27FC236}">
                  <a16:creationId xmlns:a16="http://schemas.microsoft.com/office/drawing/2014/main" id="{FC38346C-DD0D-4DB4-B2BF-82D60730196B}"/>
                </a:ext>
              </a:extLst>
            </p:cNvPr>
            <p:cNvSpPr txBox="1"/>
            <p:nvPr/>
          </p:nvSpPr>
          <p:spPr>
            <a:xfrm>
              <a:off x="3557681" y="5179472"/>
              <a:ext cx="5085130" cy="2273974"/>
            </a:xfrm>
            <a:prstGeom prst="rect">
              <a:avLst/>
            </a:prstGeom>
            <a:noFill/>
          </p:spPr>
          <p:txBody>
            <a:bodyPr wrap="square" rtlCol="0">
              <a:spAutoFit/>
            </a:bodyPr>
            <a:lstStyle/>
            <a:p>
              <a:pPr algn="ctr"/>
              <a:r>
                <a:rPr lang="en-US" sz="3200" dirty="0">
                  <a:solidFill>
                    <a:srgbClr val="7030A0"/>
                  </a:solidFill>
                </a:rPr>
                <a:t>Holistic Review</a:t>
              </a:r>
            </a:p>
          </p:txBody>
        </p:sp>
      </p:grpSp>
      <p:pic>
        <p:nvPicPr>
          <p:cNvPr id="2" name="Picture 1">
            <a:extLst>
              <a:ext uri="{FF2B5EF4-FFF2-40B4-BE49-F238E27FC236}">
                <a16:creationId xmlns:a16="http://schemas.microsoft.com/office/drawing/2014/main" id="{F29C9CE4-5FB4-4788-BDD1-6DB0A5C9DC8E}"/>
              </a:ext>
            </a:extLst>
          </p:cNvPr>
          <p:cNvPicPr>
            <a:picLocks noChangeAspect="1"/>
          </p:cNvPicPr>
          <p:nvPr/>
        </p:nvPicPr>
        <p:blipFill>
          <a:blip r:embed="rId3"/>
          <a:stretch>
            <a:fillRect/>
          </a:stretch>
        </p:blipFill>
        <p:spPr>
          <a:xfrm>
            <a:off x="3470569" y="4161193"/>
            <a:ext cx="5008418" cy="2449610"/>
          </a:xfrm>
          <a:prstGeom prst="rect">
            <a:avLst/>
          </a:prstGeom>
        </p:spPr>
      </p:pic>
    </p:spTree>
    <p:extLst>
      <p:ext uri="{BB962C8B-B14F-4D97-AF65-F5344CB8AC3E}">
        <p14:creationId xmlns:p14="http://schemas.microsoft.com/office/powerpoint/2010/main" val="37002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P spid="7" grpId="0" build="p"/>
      <p:bldP spid="8"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6816</TotalTime>
  <Words>2193</Words>
  <Application>Microsoft Office PowerPoint</Application>
  <PresentationFormat>Widescreen</PresentationFormat>
  <Paragraphs>202</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The revised AAIM IM SEL</vt:lpstr>
      <vt:lpstr>AGENDA</vt:lpstr>
      <vt:lpstr>UME to GME Transition</vt:lpstr>
      <vt:lpstr>UME to GME Transition</vt:lpstr>
      <vt:lpstr>PowerPoint Presentation</vt:lpstr>
      <vt:lpstr>CoPA Recommendations (preliminary)</vt:lpstr>
      <vt:lpstr>PowerPoint Presentation</vt:lpstr>
      <vt:lpstr>How far off the mark are we now?</vt:lpstr>
      <vt:lpstr>(Eventual) Goals of structured evaluative letter</vt:lpstr>
      <vt:lpstr>PowerPoint Presentation</vt:lpstr>
      <vt:lpstr>Implementation of DOM SLOE – 75 schools reviewed</vt:lpstr>
      <vt:lpstr>CDs’ feedback for DOM SLOE (v1)</vt:lpstr>
      <vt:lpstr>PDs’ positive feedback for DOM SLOE (v1)</vt:lpstr>
      <vt:lpstr>PDs’ constructive feedback for DOM SLOE (v1)</vt:lpstr>
      <vt:lpstr>PowerPoint Presentation</vt:lpstr>
      <vt:lpstr>PowerPoint Presentation</vt:lpstr>
      <vt:lpstr>PowerPoint Presentation</vt:lpstr>
      <vt:lpstr>PowerPoint Presentation</vt:lpstr>
      <vt:lpstr>Template</vt:lpstr>
      <vt:lpstr>PowerPoint Presentation</vt:lpstr>
      <vt:lpstr>PowerPoint Presentation</vt:lpstr>
      <vt:lpstr>PowerPoint Presentation</vt:lpstr>
      <vt:lpstr>IMPLEMENTATION</vt:lpstr>
      <vt:lpstr>PowerPoint Presentation</vt:lpstr>
      <vt:lpstr>PowerPoint Presentation</vt:lpstr>
      <vt:lpstr>PowerPoint Presentation</vt:lpstr>
    </vt:vector>
  </TitlesOfParts>
  <Company>UT Southwestern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AAIM DOM SLOE Recommendations</dc:title>
  <dc:creator>Reeni Abraham</dc:creator>
  <cp:lastModifiedBy>Kevin Morse</cp:lastModifiedBy>
  <cp:revision>112</cp:revision>
  <cp:lastPrinted>2020-08-21T18:23:46Z</cp:lastPrinted>
  <dcterms:created xsi:type="dcterms:W3CDTF">2020-08-17T22:54:01Z</dcterms:created>
  <dcterms:modified xsi:type="dcterms:W3CDTF">2021-08-05T20:33:56Z</dcterms:modified>
</cp:coreProperties>
</file>