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colors2.xml" ContentType="application/vnd.openxmlformats-officedocument.drawingml.diagramColors+xml"/>
  <Override PartName="/ppt/theme/theme2.xml" ContentType="application/vnd.openxmlformats-officedocument.theme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352" r:id="rId2"/>
    <p:sldId id="374" r:id="rId3"/>
    <p:sldId id="375" r:id="rId4"/>
    <p:sldId id="260" r:id="rId5"/>
    <p:sldId id="849" r:id="rId6"/>
    <p:sldId id="289" r:id="rId7"/>
    <p:sldId id="290" r:id="rId8"/>
    <p:sldId id="291" r:id="rId9"/>
    <p:sldId id="299" r:id="rId10"/>
    <p:sldId id="292" r:id="rId11"/>
    <p:sldId id="852" r:id="rId12"/>
    <p:sldId id="853" r:id="rId13"/>
    <p:sldId id="854" r:id="rId14"/>
    <p:sldId id="846" r:id="rId15"/>
    <p:sldId id="365" r:id="rId16"/>
    <p:sldId id="366" r:id="rId17"/>
    <p:sldId id="373" r:id="rId18"/>
    <p:sldId id="372" r:id="rId19"/>
    <p:sldId id="367" r:id="rId20"/>
    <p:sldId id="850" r:id="rId21"/>
    <p:sldId id="851" r:id="rId22"/>
    <p:sldId id="841" r:id="rId23"/>
    <p:sldId id="838" r:id="rId24"/>
    <p:sldId id="845" r:id="rId25"/>
    <p:sldId id="370" r:id="rId26"/>
    <p:sldId id="848" r:id="rId27"/>
    <p:sldId id="847" r:id="rId28"/>
    <p:sldId id="357" r:id="rId29"/>
    <p:sldId id="35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an Ortiz" initials="J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95"/>
    <p:restoredTop sz="63469" autoAdjust="0"/>
  </p:normalViewPr>
  <p:slideViewPr>
    <p:cSldViewPr snapToGrid="0" snapToObjects="1">
      <p:cViewPr varScale="1">
        <p:scale>
          <a:sx n="69" d="100"/>
          <a:sy n="69" d="100"/>
        </p:scale>
        <p:origin x="12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B59CCC-57AE-4A6C-B717-A725F8DACD25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84C8E6-F96D-454C-B8DB-B348DAC5CF9C}">
      <dgm:prSet phldrT="[Text]" phldr="0"/>
      <dgm:spPr/>
      <dgm:t>
        <a:bodyPr/>
        <a:lstStyle/>
        <a:p>
          <a:r>
            <a:rPr lang="en-US" dirty="0">
              <a:latin typeface="Arial" panose="020B0604020202020204"/>
            </a:rPr>
            <a:t>DO</a:t>
          </a:r>
          <a:endParaRPr lang="en-US" dirty="0"/>
        </a:p>
      </dgm:t>
    </dgm:pt>
    <dgm:pt modelId="{71ECCE6E-C9B6-4383-AB43-3F6A8F7B40C4}" type="parTrans" cxnId="{3122565A-DB69-468D-9B14-62C99F30D460}">
      <dgm:prSet/>
      <dgm:spPr/>
      <dgm:t>
        <a:bodyPr/>
        <a:lstStyle/>
        <a:p>
          <a:endParaRPr lang="en-US"/>
        </a:p>
      </dgm:t>
    </dgm:pt>
    <dgm:pt modelId="{BB91BCF9-9C17-4A66-AFC4-CAD49CB10C6D}" type="sibTrans" cxnId="{3122565A-DB69-468D-9B14-62C99F30D460}">
      <dgm:prSet/>
      <dgm:spPr/>
      <dgm:t>
        <a:bodyPr/>
        <a:lstStyle/>
        <a:p>
          <a:endParaRPr lang="en-US"/>
        </a:p>
      </dgm:t>
    </dgm:pt>
    <dgm:pt modelId="{E3DCFB46-19F5-48B2-89E4-E3E21A5D6145}">
      <dgm:prSet phldrT="[Text]" phldr="0"/>
      <dgm:spPr/>
      <dgm:t>
        <a:bodyPr/>
        <a:lstStyle/>
        <a:p>
          <a:r>
            <a:rPr lang="en-US" dirty="0">
              <a:latin typeface="Arial" panose="020B0604020202020204"/>
            </a:rPr>
            <a:t>ACT</a:t>
          </a:r>
          <a:endParaRPr lang="en-US" dirty="0"/>
        </a:p>
      </dgm:t>
    </dgm:pt>
    <dgm:pt modelId="{DD949BFB-7F17-43D5-ADA7-98160C5F539D}" type="parTrans" cxnId="{A6C21BFB-FD65-4B5E-91DD-2E4E51E049A3}">
      <dgm:prSet/>
      <dgm:spPr/>
      <dgm:t>
        <a:bodyPr/>
        <a:lstStyle/>
        <a:p>
          <a:endParaRPr lang="en-US"/>
        </a:p>
      </dgm:t>
    </dgm:pt>
    <dgm:pt modelId="{7CBFC3D8-CAB9-4C97-B41E-E25E0E3E113F}" type="sibTrans" cxnId="{A6C21BFB-FD65-4B5E-91DD-2E4E51E049A3}">
      <dgm:prSet/>
      <dgm:spPr/>
      <dgm:t>
        <a:bodyPr/>
        <a:lstStyle/>
        <a:p>
          <a:endParaRPr lang="en-US"/>
        </a:p>
      </dgm:t>
    </dgm:pt>
    <dgm:pt modelId="{4F0E8F9D-C8AE-4C53-B3EA-862514C52487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PLAN</a:t>
          </a:r>
        </a:p>
      </dgm:t>
    </dgm:pt>
    <dgm:pt modelId="{F359F315-12BA-4FB4-BAC5-6F35134D3DDF}" type="parTrans" cxnId="{D64E0165-3994-4341-93DC-9D525CA7F297}">
      <dgm:prSet/>
      <dgm:spPr/>
    </dgm:pt>
    <dgm:pt modelId="{1EAD59E0-7CCE-4D0C-93FB-6E4413AC8CB5}" type="sibTrans" cxnId="{D64E0165-3994-4341-93DC-9D525CA7F297}">
      <dgm:prSet/>
      <dgm:spPr/>
    </dgm:pt>
    <dgm:pt modelId="{76DCE284-6FEB-47FC-AAFF-83BB9C920DC8}">
      <dgm:prSet phldr="0"/>
      <dgm:spPr/>
      <dgm:t>
        <a:bodyPr/>
        <a:lstStyle/>
        <a:p>
          <a:r>
            <a:rPr lang="en-US" dirty="0">
              <a:latin typeface="Arial" panose="020B0604020202020204"/>
            </a:rPr>
            <a:t>STUDY</a:t>
          </a:r>
        </a:p>
      </dgm:t>
    </dgm:pt>
    <dgm:pt modelId="{2F118E03-5868-4595-B81F-FA4A6CF4BBF6}" type="parTrans" cxnId="{B663E3BC-FE2B-4CE0-8063-DE22C8A59034}">
      <dgm:prSet/>
      <dgm:spPr/>
    </dgm:pt>
    <dgm:pt modelId="{E99EAA0E-4B30-436A-B664-9883CE9974A3}" type="sibTrans" cxnId="{B663E3BC-FE2B-4CE0-8063-DE22C8A59034}">
      <dgm:prSet/>
      <dgm:spPr/>
    </dgm:pt>
    <dgm:pt modelId="{62A00DCA-AD81-4726-B812-70D7B6BB1129}" type="pres">
      <dgm:prSet presAssocID="{20B59CCC-57AE-4A6C-B717-A725F8DACD25}" presName="cycle" presStyleCnt="0">
        <dgm:presLayoutVars>
          <dgm:dir/>
          <dgm:resizeHandles val="exact"/>
        </dgm:presLayoutVars>
      </dgm:prSet>
      <dgm:spPr/>
    </dgm:pt>
    <dgm:pt modelId="{B3753AF1-387B-4F79-ADF2-39822ADC1D1A}" type="pres">
      <dgm:prSet presAssocID="{4F0E8F9D-C8AE-4C53-B3EA-862514C52487}" presName="node" presStyleLbl="node1" presStyleIdx="0" presStyleCnt="4">
        <dgm:presLayoutVars>
          <dgm:bulletEnabled val="1"/>
        </dgm:presLayoutVars>
      </dgm:prSet>
      <dgm:spPr/>
    </dgm:pt>
    <dgm:pt modelId="{953ED0C2-D6F8-4084-8A81-0252EB4209D3}" type="pres">
      <dgm:prSet presAssocID="{4F0E8F9D-C8AE-4C53-B3EA-862514C52487}" presName="spNode" presStyleCnt="0"/>
      <dgm:spPr/>
    </dgm:pt>
    <dgm:pt modelId="{325DC01A-4543-4F75-9E9F-68C56DB76503}" type="pres">
      <dgm:prSet presAssocID="{1EAD59E0-7CCE-4D0C-93FB-6E4413AC8CB5}" presName="sibTrans" presStyleLbl="sibTrans1D1" presStyleIdx="0" presStyleCnt="4"/>
      <dgm:spPr/>
    </dgm:pt>
    <dgm:pt modelId="{E69DA17F-E761-413B-88F5-EA9FF5A37B53}" type="pres">
      <dgm:prSet presAssocID="{2184C8E6-F96D-454C-B8DB-B348DAC5CF9C}" presName="node" presStyleLbl="node1" presStyleIdx="1" presStyleCnt="4">
        <dgm:presLayoutVars>
          <dgm:bulletEnabled val="1"/>
        </dgm:presLayoutVars>
      </dgm:prSet>
      <dgm:spPr/>
    </dgm:pt>
    <dgm:pt modelId="{C7443599-E237-42FE-8929-9E3047425CCC}" type="pres">
      <dgm:prSet presAssocID="{2184C8E6-F96D-454C-B8DB-B348DAC5CF9C}" presName="spNode" presStyleCnt="0"/>
      <dgm:spPr/>
    </dgm:pt>
    <dgm:pt modelId="{C2D99777-4EA0-4D3B-9F2B-E07365308BA4}" type="pres">
      <dgm:prSet presAssocID="{BB91BCF9-9C17-4A66-AFC4-CAD49CB10C6D}" presName="sibTrans" presStyleLbl="sibTrans1D1" presStyleIdx="1" presStyleCnt="4"/>
      <dgm:spPr/>
    </dgm:pt>
    <dgm:pt modelId="{8FC30F96-7271-46F1-A2AF-4B936DDF15E5}" type="pres">
      <dgm:prSet presAssocID="{76DCE284-6FEB-47FC-AAFF-83BB9C920DC8}" presName="node" presStyleLbl="node1" presStyleIdx="2" presStyleCnt="4">
        <dgm:presLayoutVars>
          <dgm:bulletEnabled val="1"/>
        </dgm:presLayoutVars>
      </dgm:prSet>
      <dgm:spPr/>
    </dgm:pt>
    <dgm:pt modelId="{9428A497-5F8F-4613-ADD6-357B9235585C}" type="pres">
      <dgm:prSet presAssocID="{76DCE284-6FEB-47FC-AAFF-83BB9C920DC8}" presName="spNode" presStyleCnt="0"/>
      <dgm:spPr/>
    </dgm:pt>
    <dgm:pt modelId="{E9BBB6DF-B0BD-4F6E-B284-2C25A9A0FAA3}" type="pres">
      <dgm:prSet presAssocID="{E99EAA0E-4B30-436A-B664-9883CE9974A3}" presName="sibTrans" presStyleLbl="sibTrans1D1" presStyleIdx="2" presStyleCnt="4"/>
      <dgm:spPr/>
    </dgm:pt>
    <dgm:pt modelId="{B86DDA84-48AF-427B-AF3A-228B621A8A66}" type="pres">
      <dgm:prSet presAssocID="{E3DCFB46-19F5-48B2-89E4-E3E21A5D6145}" presName="node" presStyleLbl="node1" presStyleIdx="3" presStyleCnt="4">
        <dgm:presLayoutVars>
          <dgm:bulletEnabled val="1"/>
        </dgm:presLayoutVars>
      </dgm:prSet>
      <dgm:spPr/>
    </dgm:pt>
    <dgm:pt modelId="{026CA958-E758-4D1B-96CA-B06B6D161A99}" type="pres">
      <dgm:prSet presAssocID="{E3DCFB46-19F5-48B2-89E4-E3E21A5D6145}" presName="spNode" presStyleCnt="0"/>
      <dgm:spPr/>
    </dgm:pt>
    <dgm:pt modelId="{F83DC297-C4B1-4A05-BFCC-2E961ED85993}" type="pres">
      <dgm:prSet presAssocID="{7CBFC3D8-CAB9-4C97-B41E-E25E0E3E113F}" presName="sibTrans" presStyleLbl="sibTrans1D1" presStyleIdx="3" presStyleCnt="4"/>
      <dgm:spPr/>
    </dgm:pt>
  </dgm:ptLst>
  <dgm:cxnLst>
    <dgm:cxn modelId="{E1C7F15F-5D47-466E-BD8C-958D573150C7}" type="presOf" srcId="{4F0E8F9D-C8AE-4C53-B3EA-862514C52487}" destId="{B3753AF1-387B-4F79-ADF2-39822ADC1D1A}" srcOrd="0" destOrd="0" presId="urn:microsoft.com/office/officeart/2005/8/layout/cycle5"/>
    <dgm:cxn modelId="{D64E0165-3994-4341-93DC-9D525CA7F297}" srcId="{20B59CCC-57AE-4A6C-B717-A725F8DACD25}" destId="{4F0E8F9D-C8AE-4C53-B3EA-862514C52487}" srcOrd="0" destOrd="0" parTransId="{F359F315-12BA-4FB4-BAC5-6F35134D3DDF}" sibTransId="{1EAD59E0-7CCE-4D0C-93FB-6E4413AC8CB5}"/>
    <dgm:cxn modelId="{3122565A-DB69-468D-9B14-62C99F30D460}" srcId="{20B59CCC-57AE-4A6C-B717-A725F8DACD25}" destId="{2184C8E6-F96D-454C-B8DB-B348DAC5CF9C}" srcOrd="1" destOrd="0" parTransId="{71ECCE6E-C9B6-4383-AB43-3F6A8F7B40C4}" sibTransId="{BB91BCF9-9C17-4A66-AFC4-CAD49CB10C6D}"/>
    <dgm:cxn modelId="{96A5B687-DDE4-4541-A466-B4F20BCE3F9A}" type="presOf" srcId="{7CBFC3D8-CAB9-4C97-B41E-E25E0E3E113F}" destId="{F83DC297-C4B1-4A05-BFCC-2E961ED85993}" srcOrd="0" destOrd="0" presId="urn:microsoft.com/office/officeart/2005/8/layout/cycle5"/>
    <dgm:cxn modelId="{F35D1FA6-D620-4EDA-97BE-8C07314B0EC6}" type="presOf" srcId="{BB91BCF9-9C17-4A66-AFC4-CAD49CB10C6D}" destId="{C2D99777-4EA0-4D3B-9F2B-E07365308BA4}" srcOrd="0" destOrd="0" presId="urn:microsoft.com/office/officeart/2005/8/layout/cycle5"/>
    <dgm:cxn modelId="{6E4606B5-3200-41EE-99CE-7D92A9B2A261}" type="presOf" srcId="{E3DCFB46-19F5-48B2-89E4-E3E21A5D6145}" destId="{B86DDA84-48AF-427B-AF3A-228B621A8A66}" srcOrd="0" destOrd="0" presId="urn:microsoft.com/office/officeart/2005/8/layout/cycle5"/>
    <dgm:cxn modelId="{B663E3BC-FE2B-4CE0-8063-DE22C8A59034}" srcId="{20B59CCC-57AE-4A6C-B717-A725F8DACD25}" destId="{76DCE284-6FEB-47FC-AAFF-83BB9C920DC8}" srcOrd="2" destOrd="0" parTransId="{2F118E03-5868-4595-B81F-FA4A6CF4BBF6}" sibTransId="{E99EAA0E-4B30-436A-B664-9883CE9974A3}"/>
    <dgm:cxn modelId="{8BAA2DC4-9EE4-457E-BE3C-3FB598E66CE1}" type="presOf" srcId="{20B59CCC-57AE-4A6C-B717-A725F8DACD25}" destId="{62A00DCA-AD81-4726-B812-70D7B6BB1129}" srcOrd="0" destOrd="0" presId="urn:microsoft.com/office/officeart/2005/8/layout/cycle5"/>
    <dgm:cxn modelId="{B6F8BCDF-5B85-46B7-B377-5921C18CC03A}" type="presOf" srcId="{76DCE284-6FEB-47FC-AAFF-83BB9C920DC8}" destId="{8FC30F96-7271-46F1-A2AF-4B936DDF15E5}" srcOrd="0" destOrd="0" presId="urn:microsoft.com/office/officeart/2005/8/layout/cycle5"/>
    <dgm:cxn modelId="{A153CBE7-6866-4A26-AF1A-BFC01B896E55}" type="presOf" srcId="{1EAD59E0-7CCE-4D0C-93FB-6E4413AC8CB5}" destId="{325DC01A-4543-4F75-9E9F-68C56DB76503}" srcOrd="0" destOrd="0" presId="urn:microsoft.com/office/officeart/2005/8/layout/cycle5"/>
    <dgm:cxn modelId="{DB4441E9-9D6F-417F-B266-45E662F1AD17}" type="presOf" srcId="{E99EAA0E-4B30-436A-B664-9883CE9974A3}" destId="{E9BBB6DF-B0BD-4F6E-B284-2C25A9A0FAA3}" srcOrd="0" destOrd="0" presId="urn:microsoft.com/office/officeart/2005/8/layout/cycle5"/>
    <dgm:cxn modelId="{A6C21BFB-FD65-4B5E-91DD-2E4E51E049A3}" srcId="{20B59CCC-57AE-4A6C-B717-A725F8DACD25}" destId="{E3DCFB46-19F5-48B2-89E4-E3E21A5D6145}" srcOrd="3" destOrd="0" parTransId="{DD949BFB-7F17-43D5-ADA7-98160C5F539D}" sibTransId="{7CBFC3D8-CAB9-4C97-B41E-E25E0E3E113F}"/>
    <dgm:cxn modelId="{1120D8FB-ECE1-45C1-8FFC-AF4CF8DFA9C8}" type="presOf" srcId="{2184C8E6-F96D-454C-B8DB-B348DAC5CF9C}" destId="{E69DA17F-E761-413B-88F5-EA9FF5A37B53}" srcOrd="0" destOrd="0" presId="urn:microsoft.com/office/officeart/2005/8/layout/cycle5"/>
    <dgm:cxn modelId="{96508F42-4DA5-4ECB-BC63-B9C134B1B0FD}" type="presParOf" srcId="{62A00DCA-AD81-4726-B812-70D7B6BB1129}" destId="{B3753AF1-387B-4F79-ADF2-39822ADC1D1A}" srcOrd="0" destOrd="0" presId="urn:microsoft.com/office/officeart/2005/8/layout/cycle5"/>
    <dgm:cxn modelId="{1F00F67A-B672-460B-9DF8-5B27E9EB601F}" type="presParOf" srcId="{62A00DCA-AD81-4726-B812-70D7B6BB1129}" destId="{953ED0C2-D6F8-4084-8A81-0252EB4209D3}" srcOrd="1" destOrd="0" presId="urn:microsoft.com/office/officeart/2005/8/layout/cycle5"/>
    <dgm:cxn modelId="{48341E52-D065-4657-8952-470F382DB5A9}" type="presParOf" srcId="{62A00DCA-AD81-4726-B812-70D7B6BB1129}" destId="{325DC01A-4543-4F75-9E9F-68C56DB76503}" srcOrd="2" destOrd="0" presId="urn:microsoft.com/office/officeart/2005/8/layout/cycle5"/>
    <dgm:cxn modelId="{20A069FD-4F1A-45C0-95BB-6095135AB9EE}" type="presParOf" srcId="{62A00DCA-AD81-4726-B812-70D7B6BB1129}" destId="{E69DA17F-E761-413B-88F5-EA9FF5A37B53}" srcOrd="3" destOrd="0" presId="urn:microsoft.com/office/officeart/2005/8/layout/cycle5"/>
    <dgm:cxn modelId="{C5F61DA1-84A5-4FED-8D20-47C3E57ADA64}" type="presParOf" srcId="{62A00DCA-AD81-4726-B812-70D7B6BB1129}" destId="{C7443599-E237-42FE-8929-9E3047425CCC}" srcOrd="4" destOrd="0" presId="urn:microsoft.com/office/officeart/2005/8/layout/cycle5"/>
    <dgm:cxn modelId="{08D0CF0E-A5B7-4BA1-A52A-8F19B6BEA6C7}" type="presParOf" srcId="{62A00DCA-AD81-4726-B812-70D7B6BB1129}" destId="{C2D99777-4EA0-4D3B-9F2B-E07365308BA4}" srcOrd="5" destOrd="0" presId="urn:microsoft.com/office/officeart/2005/8/layout/cycle5"/>
    <dgm:cxn modelId="{22A4E405-B59A-4650-85DC-606FEA3B378D}" type="presParOf" srcId="{62A00DCA-AD81-4726-B812-70D7B6BB1129}" destId="{8FC30F96-7271-46F1-A2AF-4B936DDF15E5}" srcOrd="6" destOrd="0" presId="urn:microsoft.com/office/officeart/2005/8/layout/cycle5"/>
    <dgm:cxn modelId="{BFFEC329-6FE6-4530-8E8C-5BBFCEB2E2DA}" type="presParOf" srcId="{62A00DCA-AD81-4726-B812-70D7B6BB1129}" destId="{9428A497-5F8F-4613-ADD6-357B9235585C}" srcOrd="7" destOrd="0" presId="urn:microsoft.com/office/officeart/2005/8/layout/cycle5"/>
    <dgm:cxn modelId="{B281D3CD-69C8-4E81-95A5-256E161C10AB}" type="presParOf" srcId="{62A00DCA-AD81-4726-B812-70D7B6BB1129}" destId="{E9BBB6DF-B0BD-4F6E-B284-2C25A9A0FAA3}" srcOrd="8" destOrd="0" presId="urn:microsoft.com/office/officeart/2005/8/layout/cycle5"/>
    <dgm:cxn modelId="{778A4FA2-0588-4DF7-9A1A-2EDDCFC4B505}" type="presParOf" srcId="{62A00DCA-AD81-4726-B812-70D7B6BB1129}" destId="{B86DDA84-48AF-427B-AF3A-228B621A8A66}" srcOrd="9" destOrd="0" presId="urn:microsoft.com/office/officeart/2005/8/layout/cycle5"/>
    <dgm:cxn modelId="{64A18776-1426-4DC4-B1A0-08C8797BD50A}" type="presParOf" srcId="{62A00DCA-AD81-4726-B812-70D7B6BB1129}" destId="{026CA958-E758-4D1B-96CA-B06B6D161A99}" srcOrd="10" destOrd="0" presId="urn:microsoft.com/office/officeart/2005/8/layout/cycle5"/>
    <dgm:cxn modelId="{2C5028A0-D483-4B72-ABB7-DB2F17A28F29}" type="presParOf" srcId="{62A00DCA-AD81-4726-B812-70D7B6BB1129}" destId="{F83DC297-C4B1-4A05-BFCC-2E961ED85993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B59CCC-57AE-4A6C-B717-A725F8DACD25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84C8E6-F96D-454C-B8DB-B348DAC5CF9C}">
      <dgm:prSet phldrT="[Text]" phldr="0"/>
      <dgm:spPr/>
      <dgm:t>
        <a:bodyPr/>
        <a:lstStyle/>
        <a:p>
          <a:r>
            <a:rPr lang="en-US" dirty="0">
              <a:latin typeface="Arial" panose="020B0604020202020204"/>
            </a:rPr>
            <a:t>DO</a:t>
          </a:r>
          <a:endParaRPr lang="en-US" dirty="0"/>
        </a:p>
      </dgm:t>
    </dgm:pt>
    <dgm:pt modelId="{71ECCE6E-C9B6-4383-AB43-3F6A8F7B40C4}" type="parTrans" cxnId="{3122565A-DB69-468D-9B14-62C99F30D460}">
      <dgm:prSet/>
      <dgm:spPr/>
      <dgm:t>
        <a:bodyPr/>
        <a:lstStyle/>
        <a:p>
          <a:endParaRPr lang="en-US"/>
        </a:p>
      </dgm:t>
    </dgm:pt>
    <dgm:pt modelId="{BB91BCF9-9C17-4A66-AFC4-CAD49CB10C6D}" type="sibTrans" cxnId="{3122565A-DB69-468D-9B14-62C99F30D460}">
      <dgm:prSet/>
      <dgm:spPr/>
      <dgm:t>
        <a:bodyPr/>
        <a:lstStyle/>
        <a:p>
          <a:endParaRPr lang="en-US"/>
        </a:p>
      </dgm:t>
    </dgm:pt>
    <dgm:pt modelId="{E3DCFB46-19F5-48B2-89E4-E3E21A5D6145}">
      <dgm:prSet phldrT="[Text]" phldr="0"/>
      <dgm:spPr/>
      <dgm:t>
        <a:bodyPr/>
        <a:lstStyle/>
        <a:p>
          <a:r>
            <a:rPr lang="en-US" dirty="0">
              <a:latin typeface="Arial" panose="020B0604020202020204"/>
            </a:rPr>
            <a:t>ACT</a:t>
          </a:r>
          <a:endParaRPr lang="en-US" dirty="0"/>
        </a:p>
      </dgm:t>
    </dgm:pt>
    <dgm:pt modelId="{DD949BFB-7F17-43D5-ADA7-98160C5F539D}" type="parTrans" cxnId="{A6C21BFB-FD65-4B5E-91DD-2E4E51E049A3}">
      <dgm:prSet/>
      <dgm:spPr/>
      <dgm:t>
        <a:bodyPr/>
        <a:lstStyle/>
        <a:p>
          <a:endParaRPr lang="en-US"/>
        </a:p>
      </dgm:t>
    </dgm:pt>
    <dgm:pt modelId="{7CBFC3D8-CAB9-4C97-B41E-E25E0E3E113F}" type="sibTrans" cxnId="{A6C21BFB-FD65-4B5E-91DD-2E4E51E049A3}">
      <dgm:prSet/>
      <dgm:spPr/>
      <dgm:t>
        <a:bodyPr/>
        <a:lstStyle/>
        <a:p>
          <a:endParaRPr lang="en-US"/>
        </a:p>
      </dgm:t>
    </dgm:pt>
    <dgm:pt modelId="{4F0E8F9D-C8AE-4C53-B3EA-862514C52487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PLAN</a:t>
          </a:r>
        </a:p>
      </dgm:t>
    </dgm:pt>
    <dgm:pt modelId="{F359F315-12BA-4FB4-BAC5-6F35134D3DDF}" type="parTrans" cxnId="{D64E0165-3994-4341-93DC-9D525CA7F297}">
      <dgm:prSet/>
      <dgm:spPr/>
    </dgm:pt>
    <dgm:pt modelId="{1EAD59E0-7CCE-4D0C-93FB-6E4413AC8CB5}" type="sibTrans" cxnId="{D64E0165-3994-4341-93DC-9D525CA7F297}">
      <dgm:prSet/>
      <dgm:spPr/>
    </dgm:pt>
    <dgm:pt modelId="{76DCE284-6FEB-47FC-AAFF-83BB9C920DC8}">
      <dgm:prSet phldr="0"/>
      <dgm:spPr/>
      <dgm:t>
        <a:bodyPr/>
        <a:lstStyle/>
        <a:p>
          <a:r>
            <a:rPr lang="en-US" dirty="0">
              <a:latin typeface="Arial" panose="020B0604020202020204"/>
            </a:rPr>
            <a:t>STUDY</a:t>
          </a:r>
        </a:p>
      </dgm:t>
    </dgm:pt>
    <dgm:pt modelId="{2F118E03-5868-4595-B81F-FA4A6CF4BBF6}" type="parTrans" cxnId="{B663E3BC-FE2B-4CE0-8063-DE22C8A59034}">
      <dgm:prSet/>
      <dgm:spPr/>
    </dgm:pt>
    <dgm:pt modelId="{E99EAA0E-4B30-436A-B664-9883CE9974A3}" type="sibTrans" cxnId="{B663E3BC-FE2B-4CE0-8063-DE22C8A59034}">
      <dgm:prSet/>
      <dgm:spPr/>
    </dgm:pt>
    <dgm:pt modelId="{62A00DCA-AD81-4726-B812-70D7B6BB1129}" type="pres">
      <dgm:prSet presAssocID="{20B59CCC-57AE-4A6C-B717-A725F8DACD25}" presName="cycle" presStyleCnt="0">
        <dgm:presLayoutVars>
          <dgm:dir/>
          <dgm:resizeHandles val="exact"/>
        </dgm:presLayoutVars>
      </dgm:prSet>
      <dgm:spPr/>
    </dgm:pt>
    <dgm:pt modelId="{B3753AF1-387B-4F79-ADF2-39822ADC1D1A}" type="pres">
      <dgm:prSet presAssocID="{4F0E8F9D-C8AE-4C53-B3EA-862514C52487}" presName="node" presStyleLbl="node1" presStyleIdx="0" presStyleCnt="4">
        <dgm:presLayoutVars>
          <dgm:bulletEnabled val="1"/>
        </dgm:presLayoutVars>
      </dgm:prSet>
      <dgm:spPr/>
    </dgm:pt>
    <dgm:pt modelId="{953ED0C2-D6F8-4084-8A81-0252EB4209D3}" type="pres">
      <dgm:prSet presAssocID="{4F0E8F9D-C8AE-4C53-B3EA-862514C52487}" presName="spNode" presStyleCnt="0"/>
      <dgm:spPr/>
    </dgm:pt>
    <dgm:pt modelId="{325DC01A-4543-4F75-9E9F-68C56DB76503}" type="pres">
      <dgm:prSet presAssocID="{1EAD59E0-7CCE-4D0C-93FB-6E4413AC8CB5}" presName="sibTrans" presStyleLbl="sibTrans1D1" presStyleIdx="0" presStyleCnt="4"/>
      <dgm:spPr/>
    </dgm:pt>
    <dgm:pt modelId="{E69DA17F-E761-413B-88F5-EA9FF5A37B53}" type="pres">
      <dgm:prSet presAssocID="{2184C8E6-F96D-454C-B8DB-B348DAC5CF9C}" presName="node" presStyleLbl="node1" presStyleIdx="1" presStyleCnt="4">
        <dgm:presLayoutVars>
          <dgm:bulletEnabled val="1"/>
        </dgm:presLayoutVars>
      </dgm:prSet>
      <dgm:spPr/>
    </dgm:pt>
    <dgm:pt modelId="{C7443599-E237-42FE-8929-9E3047425CCC}" type="pres">
      <dgm:prSet presAssocID="{2184C8E6-F96D-454C-B8DB-B348DAC5CF9C}" presName="spNode" presStyleCnt="0"/>
      <dgm:spPr/>
    </dgm:pt>
    <dgm:pt modelId="{C2D99777-4EA0-4D3B-9F2B-E07365308BA4}" type="pres">
      <dgm:prSet presAssocID="{BB91BCF9-9C17-4A66-AFC4-CAD49CB10C6D}" presName="sibTrans" presStyleLbl="sibTrans1D1" presStyleIdx="1" presStyleCnt="4"/>
      <dgm:spPr/>
    </dgm:pt>
    <dgm:pt modelId="{8FC30F96-7271-46F1-A2AF-4B936DDF15E5}" type="pres">
      <dgm:prSet presAssocID="{76DCE284-6FEB-47FC-AAFF-83BB9C920DC8}" presName="node" presStyleLbl="node1" presStyleIdx="2" presStyleCnt="4">
        <dgm:presLayoutVars>
          <dgm:bulletEnabled val="1"/>
        </dgm:presLayoutVars>
      </dgm:prSet>
      <dgm:spPr/>
    </dgm:pt>
    <dgm:pt modelId="{9428A497-5F8F-4613-ADD6-357B9235585C}" type="pres">
      <dgm:prSet presAssocID="{76DCE284-6FEB-47FC-AAFF-83BB9C920DC8}" presName="spNode" presStyleCnt="0"/>
      <dgm:spPr/>
    </dgm:pt>
    <dgm:pt modelId="{E9BBB6DF-B0BD-4F6E-B284-2C25A9A0FAA3}" type="pres">
      <dgm:prSet presAssocID="{E99EAA0E-4B30-436A-B664-9883CE9974A3}" presName="sibTrans" presStyleLbl="sibTrans1D1" presStyleIdx="2" presStyleCnt="4"/>
      <dgm:spPr/>
    </dgm:pt>
    <dgm:pt modelId="{B86DDA84-48AF-427B-AF3A-228B621A8A66}" type="pres">
      <dgm:prSet presAssocID="{E3DCFB46-19F5-48B2-89E4-E3E21A5D6145}" presName="node" presStyleLbl="node1" presStyleIdx="3" presStyleCnt="4">
        <dgm:presLayoutVars>
          <dgm:bulletEnabled val="1"/>
        </dgm:presLayoutVars>
      </dgm:prSet>
      <dgm:spPr/>
    </dgm:pt>
    <dgm:pt modelId="{026CA958-E758-4D1B-96CA-B06B6D161A99}" type="pres">
      <dgm:prSet presAssocID="{E3DCFB46-19F5-48B2-89E4-E3E21A5D6145}" presName="spNode" presStyleCnt="0"/>
      <dgm:spPr/>
    </dgm:pt>
    <dgm:pt modelId="{F83DC297-C4B1-4A05-BFCC-2E961ED85993}" type="pres">
      <dgm:prSet presAssocID="{7CBFC3D8-CAB9-4C97-B41E-E25E0E3E113F}" presName="sibTrans" presStyleLbl="sibTrans1D1" presStyleIdx="3" presStyleCnt="4"/>
      <dgm:spPr/>
    </dgm:pt>
  </dgm:ptLst>
  <dgm:cxnLst>
    <dgm:cxn modelId="{E1C7F15F-5D47-466E-BD8C-958D573150C7}" type="presOf" srcId="{4F0E8F9D-C8AE-4C53-B3EA-862514C52487}" destId="{B3753AF1-387B-4F79-ADF2-39822ADC1D1A}" srcOrd="0" destOrd="0" presId="urn:microsoft.com/office/officeart/2005/8/layout/cycle5"/>
    <dgm:cxn modelId="{D64E0165-3994-4341-93DC-9D525CA7F297}" srcId="{20B59CCC-57AE-4A6C-B717-A725F8DACD25}" destId="{4F0E8F9D-C8AE-4C53-B3EA-862514C52487}" srcOrd="0" destOrd="0" parTransId="{F359F315-12BA-4FB4-BAC5-6F35134D3DDF}" sibTransId="{1EAD59E0-7CCE-4D0C-93FB-6E4413AC8CB5}"/>
    <dgm:cxn modelId="{3122565A-DB69-468D-9B14-62C99F30D460}" srcId="{20B59CCC-57AE-4A6C-B717-A725F8DACD25}" destId="{2184C8E6-F96D-454C-B8DB-B348DAC5CF9C}" srcOrd="1" destOrd="0" parTransId="{71ECCE6E-C9B6-4383-AB43-3F6A8F7B40C4}" sibTransId="{BB91BCF9-9C17-4A66-AFC4-CAD49CB10C6D}"/>
    <dgm:cxn modelId="{96A5B687-DDE4-4541-A466-B4F20BCE3F9A}" type="presOf" srcId="{7CBFC3D8-CAB9-4C97-B41E-E25E0E3E113F}" destId="{F83DC297-C4B1-4A05-BFCC-2E961ED85993}" srcOrd="0" destOrd="0" presId="urn:microsoft.com/office/officeart/2005/8/layout/cycle5"/>
    <dgm:cxn modelId="{F35D1FA6-D620-4EDA-97BE-8C07314B0EC6}" type="presOf" srcId="{BB91BCF9-9C17-4A66-AFC4-CAD49CB10C6D}" destId="{C2D99777-4EA0-4D3B-9F2B-E07365308BA4}" srcOrd="0" destOrd="0" presId="urn:microsoft.com/office/officeart/2005/8/layout/cycle5"/>
    <dgm:cxn modelId="{6E4606B5-3200-41EE-99CE-7D92A9B2A261}" type="presOf" srcId="{E3DCFB46-19F5-48B2-89E4-E3E21A5D6145}" destId="{B86DDA84-48AF-427B-AF3A-228B621A8A66}" srcOrd="0" destOrd="0" presId="urn:microsoft.com/office/officeart/2005/8/layout/cycle5"/>
    <dgm:cxn modelId="{B663E3BC-FE2B-4CE0-8063-DE22C8A59034}" srcId="{20B59CCC-57AE-4A6C-B717-A725F8DACD25}" destId="{76DCE284-6FEB-47FC-AAFF-83BB9C920DC8}" srcOrd="2" destOrd="0" parTransId="{2F118E03-5868-4595-B81F-FA4A6CF4BBF6}" sibTransId="{E99EAA0E-4B30-436A-B664-9883CE9974A3}"/>
    <dgm:cxn modelId="{8BAA2DC4-9EE4-457E-BE3C-3FB598E66CE1}" type="presOf" srcId="{20B59CCC-57AE-4A6C-B717-A725F8DACD25}" destId="{62A00DCA-AD81-4726-B812-70D7B6BB1129}" srcOrd="0" destOrd="0" presId="urn:microsoft.com/office/officeart/2005/8/layout/cycle5"/>
    <dgm:cxn modelId="{B6F8BCDF-5B85-46B7-B377-5921C18CC03A}" type="presOf" srcId="{76DCE284-6FEB-47FC-AAFF-83BB9C920DC8}" destId="{8FC30F96-7271-46F1-A2AF-4B936DDF15E5}" srcOrd="0" destOrd="0" presId="urn:microsoft.com/office/officeart/2005/8/layout/cycle5"/>
    <dgm:cxn modelId="{A153CBE7-6866-4A26-AF1A-BFC01B896E55}" type="presOf" srcId="{1EAD59E0-7CCE-4D0C-93FB-6E4413AC8CB5}" destId="{325DC01A-4543-4F75-9E9F-68C56DB76503}" srcOrd="0" destOrd="0" presId="urn:microsoft.com/office/officeart/2005/8/layout/cycle5"/>
    <dgm:cxn modelId="{DB4441E9-9D6F-417F-B266-45E662F1AD17}" type="presOf" srcId="{E99EAA0E-4B30-436A-B664-9883CE9974A3}" destId="{E9BBB6DF-B0BD-4F6E-B284-2C25A9A0FAA3}" srcOrd="0" destOrd="0" presId="urn:microsoft.com/office/officeart/2005/8/layout/cycle5"/>
    <dgm:cxn modelId="{A6C21BFB-FD65-4B5E-91DD-2E4E51E049A3}" srcId="{20B59CCC-57AE-4A6C-B717-A725F8DACD25}" destId="{E3DCFB46-19F5-48B2-89E4-E3E21A5D6145}" srcOrd="3" destOrd="0" parTransId="{DD949BFB-7F17-43D5-ADA7-98160C5F539D}" sibTransId="{7CBFC3D8-CAB9-4C97-B41E-E25E0E3E113F}"/>
    <dgm:cxn modelId="{1120D8FB-ECE1-45C1-8FFC-AF4CF8DFA9C8}" type="presOf" srcId="{2184C8E6-F96D-454C-B8DB-B348DAC5CF9C}" destId="{E69DA17F-E761-413B-88F5-EA9FF5A37B53}" srcOrd="0" destOrd="0" presId="urn:microsoft.com/office/officeart/2005/8/layout/cycle5"/>
    <dgm:cxn modelId="{96508F42-4DA5-4ECB-BC63-B9C134B1B0FD}" type="presParOf" srcId="{62A00DCA-AD81-4726-B812-70D7B6BB1129}" destId="{B3753AF1-387B-4F79-ADF2-39822ADC1D1A}" srcOrd="0" destOrd="0" presId="urn:microsoft.com/office/officeart/2005/8/layout/cycle5"/>
    <dgm:cxn modelId="{1F00F67A-B672-460B-9DF8-5B27E9EB601F}" type="presParOf" srcId="{62A00DCA-AD81-4726-B812-70D7B6BB1129}" destId="{953ED0C2-D6F8-4084-8A81-0252EB4209D3}" srcOrd="1" destOrd="0" presId="urn:microsoft.com/office/officeart/2005/8/layout/cycle5"/>
    <dgm:cxn modelId="{48341E52-D065-4657-8952-470F382DB5A9}" type="presParOf" srcId="{62A00DCA-AD81-4726-B812-70D7B6BB1129}" destId="{325DC01A-4543-4F75-9E9F-68C56DB76503}" srcOrd="2" destOrd="0" presId="urn:microsoft.com/office/officeart/2005/8/layout/cycle5"/>
    <dgm:cxn modelId="{20A069FD-4F1A-45C0-95BB-6095135AB9EE}" type="presParOf" srcId="{62A00DCA-AD81-4726-B812-70D7B6BB1129}" destId="{E69DA17F-E761-413B-88F5-EA9FF5A37B53}" srcOrd="3" destOrd="0" presId="urn:microsoft.com/office/officeart/2005/8/layout/cycle5"/>
    <dgm:cxn modelId="{C5F61DA1-84A5-4FED-8D20-47C3E57ADA64}" type="presParOf" srcId="{62A00DCA-AD81-4726-B812-70D7B6BB1129}" destId="{C7443599-E237-42FE-8929-9E3047425CCC}" srcOrd="4" destOrd="0" presId="urn:microsoft.com/office/officeart/2005/8/layout/cycle5"/>
    <dgm:cxn modelId="{08D0CF0E-A5B7-4BA1-A52A-8F19B6BEA6C7}" type="presParOf" srcId="{62A00DCA-AD81-4726-B812-70D7B6BB1129}" destId="{C2D99777-4EA0-4D3B-9F2B-E07365308BA4}" srcOrd="5" destOrd="0" presId="urn:microsoft.com/office/officeart/2005/8/layout/cycle5"/>
    <dgm:cxn modelId="{22A4E405-B59A-4650-85DC-606FEA3B378D}" type="presParOf" srcId="{62A00DCA-AD81-4726-B812-70D7B6BB1129}" destId="{8FC30F96-7271-46F1-A2AF-4B936DDF15E5}" srcOrd="6" destOrd="0" presId="urn:microsoft.com/office/officeart/2005/8/layout/cycle5"/>
    <dgm:cxn modelId="{BFFEC329-6FE6-4530-8E8C-5BBFCEB2E2DA}" type="presParOf" srcId="{62A00DCA-AD81-4726-B812-70D7B6BB1129}" destId="{9428A497-5F8F-4613-ADD6-357B9235585C}" srcOrd="7" destOrd="0" presId="urn:microsoft.com/office/officeart/2005/8/layout/cycle5"/>
    <dgm:cxn modelId="{B281D3CD-69C8-4E81-95A5-256E161C10AB}" type="presParOf" srcId="{62A00DCA-AD81-4726-B812-70D7B6BB1129}" destId="{E9BBB6DF-B0BD-4F6E-B284-2C25A9A0FAA3}" srcOrd="8" destOrd="0" presId="urn:microsoft.com/office/officeart/2005/8/layout/cycle5"/>
    <dgm:cxn modelId="{778A4FA2-0588-4DF7-9A1A-2EDDCFC4B505}" type="presParOf" srcId="{62A00DCA-AD81-4726-B812-70D7B6BB1129}" destId="{B86DDA84-48AF-427B-AF3A-228B621A8A66}" srcOrd="9" destOrd="0" presId="urn:microsoft.com/office/officeart/2005/8/layout/cycle5"/>
    <dgm:cxn modelId="{64A18776-1426-4DC4-B1A0-08C8797BD50A}" type="presParOf" srcId="{62A00DCA-AD81-4726-B812-70D7B6BB1129}" destId="{026CA958-E758-4D1B-96CA-B06B6D161A99}" srcOrd="10" destOrd="0" presId="urn:microsoft.com/office/officeart/2005/8/layout/cycle5"/>
    <dgm:cxn modelId="{2C5028A0-D483-4B72-ABB7-DB2F17A28F29}" type="presParOf" srcId="{62A00DCA-AD81-4726-B812-70D7B6BB1129}" destId="{F83DC297-C4B1-4A05-BFCC-2E961ED85993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53AF1-387B-4F79-ADF2-39822ADC1D1A}">
      <dsp:nvSpPr>
        <dsp:cNvPr id="0" name=""/>
        <dsp:cNvSpPr/>
      </dsp:nvSpPr>
      <dsp:spPr>
        <a:xfrm>
          <a:off x="1366748" y="508"/>
          <a:ext cx="947108" cy="615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/>
            </a:rPr>
            <a:t>PLAN</a:t>
          </a:r>
        </a:p>
      </dsp:txBody>
      <dsp:txXfrm>
        <a:off x="1396800" y="30560"/>
        <a:ext cx="887004" cy="555516"/>
      </dsp:txXfrm>
    </dsp:sp>
    <dsp:sp modelId="{325DC01A-4543-4F75-9E9F-68C56DB76503}">
      <dsp:nvSpPr>
        <dsp:cNvPr id="0" name=""/>
        <dsp:cNvSpPr/>
      </dsp:nvSpPr>
      <dsp:spPr>
        <a:xfrm>
          <a:off x="823028" y="308319"/>
          <a:ext cx="2034548" cy="2034548"/>
        </a:xfrm>
        <a:custGeom>
          <a:avLst/>
          <a:gdLst/>
          <a:ahLst/>
          <a:cxnLst/>
          <a:rect l="0" t="0" r="0" b="0"/>
          <a:pathLst>
            <a:path>
              <a:moveTo>
                <a:pt x="1621630" y="198982"/>
              </a:moveTo>
              <a:arcTo wR="1017274" hR="1017274" stAng="18386881" swAng="163407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DA17F-E761-413B-88F5-EA9FF5A37B53}">
      <dsp:nvSpPr>
        <dsp:cNvPr id="0" name=""/>
        <dsp:cNvSpPr/>
      </dsp:nvSpPr>
      <dsp:spPr>
        <a:xfrm>
          <a:off x="2384022" y="1017783"/>
          <a:ext cx="947108" cy="6156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/>
            </a:rPr>
            <a:t>DO</a:t>
          </a:r>
          <a:endParaRPr lang="en-US" sz="1700" kern="1200" dirty="0"/>
        </a:p>
      </dsp:txBody>
      <dsp:txXfrm>
        <a:off x="2414074" y="1047835"/>
        <a:ext cx="887004" cy="555516"/>
      </dsp:txXfrm>
    </dsp:sp>
    <dsp:sp modelId="{C2D99777-4EA0-4D3B-9F2B-E07365308BA4}">
      <dsp:nvSpPr>
        <dsp:cNvPr id="0" name=""/>
        <dsp:cNvSpPr/>
      </dsp:nvSpPr>
      <dsp:spPr>
        <a:xfrm>
          <a:off x="823028" y="308319"/>
          <a:ext cx="2034548" cy="2034548"/>
        </a:xfrm>
        <a:custGeom>
          <a:avLst/>
          <a:gdLst/>
          <a:ahLst/>
          <a:cxnLst/>
          <a:rect l="0" t="0" r="0" b="0"/>
          <a:pathLst>
            <a:path>
              <a:moveTo>
                <a:pt x="1929109" y="1468276"/>
              </a:moveTo>
              <a:arcTo wR="1017274" hR="1017274" stAng="1579045" swAng="1634074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30F96-7271-46F1-A2AF-4B936DDF15E5}">
      <dsp:nvSpPr>
        <dsp:cNvPr id="0" name=""/>
        <dsp:cNvSpPr/>
      </dsp:nvSpPr>
      <dsp:spPr>
        <a:xfrm>
          <a:off x="1366748" y="2035057"/>
          <a:ext cx="947108" cy="6156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/>
            </a:rPr>
            <a:t>STUDY</a:t>
          </a:r>
        </a:p>
      </dsp:txBody>
      <dsp:txXfrm>
        <a:off x="1396800" y="2065109"/>
        <a:ext cx="887004" cy="555516"/>
      </dsp:txXfrm>
    </dsp:sp>
    <dsp:sp modelId="{E9BBB6DF-B0BD-4F6E-B284-2C25A9A0FAA3}">
      <dsp:nvSpPr>
        <dsp:cNvPr id="0" name=""/>
        <dsp:cNvSpPr/>
      </dsp:nvSpPr>
      <dsp:spPr>
        <a:xfrm>
          <a:off x="823028" y="308319"/>
          <a:ext cx="2034548" cy="2034548"/>
        </a:xfrm>
        <a:custGeom>
          <a:avLst/>
          <a:gdLst/>
          <a:ahLst/>
          <a:cxnLst/>
          <a:rect l="0" t="0" r="0" b="0"/>
          <a:pathLst>
            <a:path>
              <a:moveTo>
                <a:pt x="412918" y="1835566"/>
              </a:moveTo>
              <a:arcTo wR="1017274" hR="1017274" stAng="7586881" swAng="163407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DDA84-48AF-427B-AF3A-228B621A8A66}">
      <dsp:nvSpPr>
        <dsp:cNvPr id="0" name=""/>
        <dsp:cNvSpPr/>
      </dsp:nvSpPr>
      <dsp:spPr>
        <a:xfrm>
          <a:off x="349473" y="1017783"/>
          <a:ext cx="947108" cy="6156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/>
            </a:rPr>
            <a:t>ACT</a:t>
          </a:r>
          <a:endParaRPr lang="en-US" sz="1700" kern="1200" dirty="0"/>
        </a:p>
      </dsp:txBody>
      <dsp:txXfrm>
        <a:off x="379525" y="1047835"/>
        <a:ext cx="887004" cy="555516"/>
      </dsp:txXfrm>
    </dsp:sp>
    <dsp:sp modelId="{F83DC297-C4B1-4A05-BFCC-2E961ED85993}">
      <dsp:nvSpPr>
        <dsp:cNvPr id="0" name=""/>
        <dsp:cNvSpPr/>
      </dsp:nvSpPr>
      <dsp:spPr>
        <a:xfrm>
          <a:off x="823028" y="308319"/>
          <a:ext cx="2034548" cy="2034548"/>
        </a:xfrm>
        <a:custGeom>
          <a:avLst/>
          <a:gdLst/>
          <a:ahLst/>
          <a:cxnLst/>
          <a:rect l="0" t="0" r="0" b="0"/>
          <a:pathLst>
            <a:path>
              <a:moveTo>
                <a:pt x="105438" y="566272"/>
              </a:moveTo>
              <a:arcTo wR="1017274" hR="1017274" stAng="12379045" swAng="163407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53AF1-387B-4F79-ADF2-39822ADC1D1A}">
      <dsp:nvSpPr>
        <dsp:cNvPr id="0" name=""/>
        <dsp:cNvSpPr/>
      </dsp:nvSpPr>
      <dsp:spPr>
        <a:xfrm>
          <a:off x="1366748" y="508"/>
          <a:ext cx="947108" cy="6156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/>
            </a:rPr>
            <a:t>PLAN</a:t>
          </a:r>
        </a:p>
      </dsp:txBody>
      <dsp:txXfrm>
        <a:off x="1396800" y="30560"/>
        <a:ext cx="887004" cy="555516"/>
      </dsp:txXfrm>
    </dsp:sp>
    <dsp:sp modelId="{325DC01A-4543-4F75-9E9F-68C56DB76503}">
      <dsp:nvSpPr>
        <dsp:cNvPr id="0" name=""/>
        <dsp:cNvSpPr/>
      </dsp:nvSpPr>
      <dsp:spPr>
        <a:xfrm>
          <a:off x="823028" y="308319"/>
          <a:ext cx="2034548" cy="2034548"/>
        </a:xfrm>
        <a:custGeom>
          <a:avLst/>
          <a:gdLst/>
          <a:ahLst/>
          <a:cxnLst/>
          <a:rect l="0" t="0" r="0" b="0"/>
          <a:pathLst>
            <a:path>
              <a:moveTo>
                <a:pt x="1621630" y="198982"/>
              </a:moveTo>
              <a:arcTo wR="1017274" hR="1017274" stAng="18386881" swAng="163407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DA17F-E761-413B-88F5-EA9FF5A37B53}">
      <dsp:nvSpPr>
        <dsp:cNvPr id="0" name=""/>
        <dsp:cNvSpPr/>
      </dsp:nvSpPr>
      <dsp:spPr>
        <a:xfrm>
          <a:off x="2384022" y="1017783"/>
          <a:ext cx="947108" cy="6156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/>
            </a:rPr>
            <a:t>DO</a:t>
          </a:r>
          <a:endParaRPr lang="en-US" sz="1700" kern="1200" dirty="0"/>
        </a:p>
      </dsp:txBody>
      <dsp:txXfrm>
        <a:off x="2414074" y="1047835"/>
        <a:ext cx="887004" cy="555516"/>
      </dsp:txXfrm>
    </dsp:sp>
    <dsp:sp modelId="{C2D99777-4EA0-4D3B-9F2B-E07365308BA4}">
      <dsp:nvSpPr>
        <dsp:cNvPr id="0" name=""/>
        <dsp:cNvSpPr/>
      </dsp:nvSpPr>
      <dsp:spPr>
        <a:xfrm>
          <a:off x="823028" y="308319"/>
          <a:ext cx="2034548" cy="2034548"/>
        </a:xfrm>
        <a:custGeom>
          <a:avLst/>
          <a:gdLst/>
          <a:ahLst/>
          <a:cxnLst/>
          <a:rect l="0" t="0" r="0" b="0"/>
          <a:pathLst>
            <a:path>
              <a:moveTo>
                <a:pt x="1929109" y="1468276"/>
              </a:moveTo>
              <a:arcTo wR="1017274" hR="1017274" stAng="1579045" swAng="1634074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30F96-7271-46F1-A2AF-4B936DDF15E5}">
      <dsp:nvSpPr>
        <dsp:cNvPr id="0" name=""/>
        <dsp:cNvSpPr/>
      </dsp:nvSpPr>
      <dsp:spPr>
        <a:xfrm>
          <a:off x="1366748" y="2035057"/>
          <a:ext cx="947108" cy="6156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/>
            </a:rPr>
            <a:t>STUDY</a:t>
          </a:r>
        </a:p>
      </dsp:txBody>
      <dsp:txXfrm>
        <a:off x="1396800" y="2065109"/>
        <a:ext cx="887004" cy="555516"/>
      </dsp:txXfrm>
    </dsp:sp>
    <dsp:sp modelId="{E9BBB6DF-B0BD-4F6E-B284-2C25A9A0FAA3}">
      <dsp:nvSpPr>
        <dsp:cNvPr id="0" name=""/>
        <dsp:cNvSpPr/>
      </dsp:nvSpPr>
      <dsp:spPr>
        <a:xfrm>
          <a:off x="823028" y="308319"/>
          <a:ext cx="2034548" cy="2034548"/>
        </a:xfrm>
        <a:custGeom>
          <a:avLst/>
          <a:gdLst/>
          <a:ahLst/>
          <a:cxnLst/>
          <a:rect l="0" t="0" r="0" b="0"/>
          <a:pathLst>
            <a:path>
              <a:moveTo>
                <a:pt x="412918" y="1835566"/>
              </a:moveTo>
              <a:arcTo wR="1017274" hR="1017274" stAng="7586881" swAng="1634074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DDA84-48AF-427B-AF3A-228B621A8A66}">
      <dsp:nvSpPr>
        <dsp:cNvPr id="0" name=""/>
        <dsp:cNvSpPr/>
      </dsp:nvSpPr>
      <dsp:spPr>
        <a:xfrm>
          <a:off x="349473" y="1017783"/>
          <a:ext cx="947108" cy="6156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/>
            </a:rPr>
            <a:t>ACT</a:t>
          </a:r>
          <a:endParaRPr lang="en-US" sz="1700" kern="1200" dirty="0"/>
        </a:p>
      </dsp:txBody>
      <dsp:txXfrm>
        <a:off x="379525" y="1047835"/>
        <a:ext cx="887004" cy="555516"/>
      </dsp:txXfrm>
    </dsp:sp>
    <dsp:sp modelId="{F83DC297-C4B1-4A05-BFCC-2E961ED85993}">
      <dsp:nvSpPr>
        <dsp:cNvPr id="0" name=""/>
        <dsp:cNvSpPr/>
      </dsp:nvSpPr>
      <dsp:spPr>
        <a:xfrm>
          <a:off x="823028" y="308319"/>
          <a:ext cx="2034548" cy="2034548"/>
        </a:xfrm>
        <a:custGeom>
          <a:avLst/>
          <a:gdLst/>
          <a:ahLst/>
          <a:cxnLst/>
          <a:rect l="0" t="0" r="0" b="0"/>
          <a:pathLst>
            <a:path>
              <a:moveTo>
                <a:pt x="105438" y="566272"/>
              </a:moveTo>
              <a:arcTo wR="1017274" hR="1017274" stAng="12379045" swAng="163407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B01F3-601E-4D7B-86A7-B7571AC4712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238D3-DC34-4B33-9A6E-C99CC6FBC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7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70828"/>
            <a:ext cx="5486400" cy="4582886"/>
          </a:xfrm>
        </p:spPr>
        <p:txBody>
          <a:bodyPr>
            <a:noAutofit/>
          </a:bodyPr>
          <a:lstStyle/>
          <a:p>
            <a:pPr defTabSz="864931"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776D8-D5F2-4315-8561-EE3E797738B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Survey Design for Medical Educators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NEGEA 2013</a:t>
            </a:r>
          </a:p>
        </p:txBody>
      </p:sp>
    </p:spTree>
    <p:extLst>
      <p:ext uri="{BB962C8B-B14F-4D97-AF65-F5344CB8AC3E}">
        <p14:creationId xmlns:p14="http://schemas.microsoft.com/office/powerpoint/2010/main" val="2621127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76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5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70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5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0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3D4FE-CE63-4A84-9F1B-3E522675E4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00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3D4FE-CE63-4A84-9F1B-3E522675E4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00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5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0921-C3DF-4574-83A6-1C5BD20C6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70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9677-13B3-4726-AC5E-51E590F724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5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1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0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55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11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2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A27D7-1DDF-4953-95AF-31F14CBCE1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3D4FE-CE63-4A84-9F1B-3E522675E4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03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0D599-B171-4700-A820-420D532342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78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0D599-B171-4700-A820-420D532342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94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0D599-B171-4700-A820-420D532342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45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FACF5-F6BF-41E3-A058-11F644C4B9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42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F7999D-01CB-4508-A857-E3FD6D05F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63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238D3-DC34-4B33-9A6E-C99CC6FBCC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70866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8290" y="3788231"/>
            <a:ext cx="5163081" cy="1719941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2475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5615028"/>
            <a:ext cx="5152571" cy="1213945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3429000"/>
            <a:ext cx="20574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0" y="555259"/>
            <a:ext cx="2907371" cy="7268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12" name="TextBox 11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/>
        </p:nvSpPr>
        <p:spPr>
          <a:xfrm>
            <a:off x="0" y="3429000"/>
            <a:ext cx="70866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/>
          <p:cNvSpPr/>
          <p:nvPr/>
        </p:nvSpPr>
        <p:spPr>
          <a:xfrm>
            <a:off x="7086600" y="3429000"/>
            <a:ext cx="20574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0" y="555259"/>
            <a:ext cx="2907371" cy="72684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34" name="TextBox 33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/>
        </p:nvSpPr>
        <p:spPr>
          <a:xfrm>
            <a:off x="0" y="3429000"/>
            <a:ext cx="70866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/>
        </p:nvSpPr>
        <p:spPr>
          <a:xfrm>
            <a:off x="7086600" y="3429000"/>
            <a:ext cx="20574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0" y="555259"/>
            <a:ext cx="2907371" cy="726843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56" name="TextBox 55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45556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1702676"/>
            <a:ext cx="9144000" cy="51553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90950"/>
            <a:ext cx="7810500" cy="2483726"/>
          </a:xfrm>
        </p:spPr>
        <p:txBody>
          <a:bodyPr anchor="t" anchorCtr="0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3212277"/>
            <a:ext cx="7810500" cy="496886"/>
          </a:xfr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2" y="557091"/>
            <a:ext cx="2178050" cy="5445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10" name="TextBox 9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-1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/>
          <p:cNvSpPr/>
          <p:nvPr/>
        </p:nvSpPr>
        <p:spPr>
          <a:xfrm>
            <a:off x="0" y="1702676"/>
            <a:ext cx="9144000" cy="51553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2" y="557091"/>
            <a:ext cx="2178050" cy="54451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32" name="TextBox 31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-1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Rectangle 49"/>
          <p:cNvSpPr/>
          <p:nvPr/>
        </p:nvSpPr>
        <p:spPr>
          <a:xfrm>
            <a:off x="0" y="1702676"/>
            <a:ext cx="9144000" cy="51553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2" y="557091"/>
            <a:ext cx="2178050" cy="544512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53" name="TextBox 52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-1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24642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000127" y="1943101"/>
            <a:ext cx="7799831" cy="415944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6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1" y="1943101"/>
            <a:ext cx="3854667" cy="4233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3945" y="1943099"/>
            <a:ext cx="3777157" cy="4233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9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8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16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000127" y="1943101"/>
            <a:ext cx="7799831" cy="415944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1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000127" y="1943101"/>
            <a:ext cx="7799831" cy="415944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3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7070-635E-D44F-9943-E24ACE87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8573A-9830-024B-B784-268AF5419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FB58F-2474-964F-B77C-80D6120FA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E717-1C6C-D743-A70C-4E044C1D1E0E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18B2C-A45E-124D-9A81-1B5949EC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05857-49F1-7B48-BB87-F6983317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CDB9D-FF43-FE4C-AB50-1A78EA970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1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71" y="361418"/>
            <a:ext cx="1737360" cy="43434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084956" y="6400800"/>
            <a:ext cx="2059393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461" y="819787"/>
            <a:ext cx="7800641" cy="7420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461" y="1943100"/>
            <a:ext cx="7800641" cy="42369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37" name="TextBox 36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" y="6400800"/>
            <a:ext cx="7084955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/>
          <p:cNvSpPr/>
          <p:nvPr/>
        </p:nvSpPr>
        <p:spPr>
          <a:xfrm>
            <a:off x="0" y="-1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71" y="361418"/>
            <a:ext cx="1737360" cy="43434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7084956" y="6400800"/>
            <a:ext cx="2059393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3" name="Group 42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44" name="TextBox 43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1" y="6400800"/>
            <a:ext cx="7084955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Rectangle 61"/>
          <p:cNvSpPr/>
          <p:nvPr/>
        </p:nvSpPr>
        <p:spPr>
          <a:xfrm>
            <a:off x="0" y="-1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71" y="361418"/>
            <a:ext cx="1737360" cy="43434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7084956" y="6400800"/>
            <a:ext cx="2059393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5" name="Group 64"/>
          <p:cNvGrpSpPr/>
          <p:nvPr/>
        </p:nvGrpSpPr>
        <p:grpSpPr>
          <a:xfrm>
            <a:off x="7534142" y="6561977"/>
            <a:ext cx="1194975" cy="110452"/>
            <a:chOff x="7534141" y="6561977"/>
            <a:chExt cx="1194975" cy="110452"/>
          </a:xfrm>
        </p:grpSpPr>
        <p:sp>
          <p:nvSpPr>
            <p:cNvPr id="66" name="TextBox 65"/>
            <p:cNvSpPr txBox="1"/>
            <p:nvPr/>
          </p:nvSpPr>
          <p:spPr>
            <a:xfrm>
              <a:off x="8556417" y="6561977"/>
              <a:ext cx="55969" cy="90392"/>
            </a:xfrm>
            <a:custGeom>
              <a:avLst/>
              <a:gdLst/>
              <a:ahLst/>
              <a:cxnLst/>
              <a:rect l="l" t="t" r="r" b="b"/>
              <a:pathLst>
                <a:path w="55969" h="90392">
                  <a:moveTo>
                    <a:pt x="0" y="0"/>
                  </a:moveTo>
                  <a:lnTo>
                    <a:pt x="9534" y="0"/>
                  </a:lnTo>
                  <a:lnTo>
                    <a:pt x="9534" y="37519"/>
                  </a:lnTo>
                  <a:cubicBezTo>
                    <a:pt x="13744" y="30585"/>
                    <a:pt x="20431" y="25013"/>
                    <a:pt x="31452" y="25013"/>
                  </a:cubicBezTo>
                  <a:cubicBezTo>
                    <a:pt x="46930" y="25013"/>
                    <a:pt x="55969" y="35414"/>
                    <a:pt x="55969" y="50644"/>
                  </a:cubicBezTo>
                  <a:lnTo>
                    <a:pt x="55969" y="90392"/>
                  </a:lnTo>
                  <a:lnTo>
                    <a:pt x="46434" y="90392"/>
                  </a:lnTo>
                  <a:lnTo>
                    <a:pt x="46434" y="52997"/>
                  </a:lnTo>
                  <a:cubicBezTo>
                    <a:pt x="46434" y="41110"/>
                    <a:pt x="39995" y="33680"/>
                    <a:pt x="28727" y="33680"/>
                  </a:cubicBezTo>
                  <a:cubicBezTo>
                    <a:pt x="17707" y="33680"/>
                    <a:pt x="9534" y="41729"/>
                    <a:pt x="9534" y="53740"/>
                  </a:cubicBezTo>
                  <a:lnTo>
                    <a:pt x="9534" y="90392"/>
                  </a:lnTo>
                  <a:lnTo>
                    <a:pt x="0" y="90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534141" y="6565692"/>
              <a:ext cx="63274" cy="86677"/>
            </a:xfrm>
            <a:custGeom>
              <a:avLst/>
              <a:gdLst/>
              <a:ahLst/>
              <a:cxnLst/>
              <a:rect l="l" t="t" r="r" b="b"/>
              <a:pathLst>
                <a:path w="63274" h="86677">
                  <a:moveTo>
                    <a:pt x="0" y="0"/>
                  </a:moveTo>
                  <a:lnTo>
                    <a:pt x="62655" y="0"/>
                  </a:lnTo>
                  <a:lnTo>
                    <a:pt x="62655" y="8915"/>
                  </a:lnTo>
                  <a:lnTo>
                    <a:pt x="9782" y="8915"/>
                  </a:lnTo>
                  <a:lnTo>
                    <a:pt x="9782" y="38509"/>
                  </a:lnTo>
                  <a:lnTo>
                    <a:pt x="57083" y="38509"/>
                  </a:lnTo>
                  <a:lnTo>
                    <a:pt x="57083" y="47425"/>
                  </a:lnTo>
                  <a:lnTo>
                    <a:pt x="9782" y="47425"/>
                  </a:lnTo>
                  <a:lnTo>
                    <a:pt x="9782" y="77762"/>
                  </a:lnTo>
                  <a:lnTo>
                    <a:pt x="63274" y="77762"/>
                  </a:lnTo>
                  <a:lnTo>
                    <a:pt x="63274" y="86677"/>
                  </a:lnTo>
                  <a:lnTo>
                    <a:pt x="0" y="86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48466" y="6565692"/>
              <a:ext cx="69961" cy="86677"/>
            </a:xfrm>
            <a:custGeom>
              <a:avLst/>
              <a:gdLst/>
              <a:ahLst/>
              <a:cxnLst/>
              <a:rect l="l" t="t" r="r" b="b"/>
              <a:pathLst>
                <a:path w="69961" h="86677">
                  <a:moveTo>
                    <a:pt x="0" y="0"/>
                  </a:moveTo>
                  <a:lnTo>
                    <a:pt x="36900" y="0"/>
                  </a:lnTo>
                  <a:cubicBezTo>
                    <a:pt x="46806" y="0"/>
                    <a:pt x="54607" y="2848"/>
                    <a:pt x="59560" y="7677"/>
                  </a:cubicBezTo>
                  <a:cubicBezTo>
                    <a:pt x="63151" y="11392"/>
                    <a:pt x="65132" y="15973"/>
                    <a:pt x="65132" y="21545"/>
                  </a:cubicBezTo>
                  <a:lnTo>
                    <a:pt x="65132" y="21793"/>
                  </a:lnTo>
                  <a:cubicBezTo>
                    <a:pt x="65132" y="33061"/>
                    <a:pt x="58198" y="38881"/>
                    <a:pt x="51387" y="41853"/>
                  </a:cubicBezTo>
                  <a:cubicBezTo>
                    <a:pt x="61665" y="44948"/>
                    <a:pt x="69961" y="50892"/>
                    <a:pt x="69961" y="62779"/>
                  </a:cubicBezTo>
                  <a:lnTo>
                    <a:pt x="69961" y="63027"/>
                  </a:lnTo>
                  <a:cubicBezTo>
                    <a:pt x="69961" y="77886"/>
                    <a:pt x="57455" y="86677"/>
                    <a:pt x="38510" y="86677"/>
                  </a:cubicBezTo>
                  <a:lnTo>
                    <a:pt x="0" y="86677"/>
                  </a:lnTo>
                  <a:lnTo>
                    <a:pt x="0" y="0"/>
                  </a:lnTo>
                  <a:close/>
                  <a:moveTo>
                    <a:pt x="9658" y="8791"/>
                  </a:moveTo>
                  <a:lnTo>
                    <a:pt x="9658" y="38633"/>
                  </a:lnTo>
                  <a:lnTo>
                    <a:pt x="35290" y="38633"/>
                  </a:lnTo>
                  <a:cubicBezTo>
                    <a:pt x="47053" y="38633"/>
                    <a:pt x="55226" y="33309"/>
                    <a:pt x="55226" y="23155"/>
                  </a:cubicBezTo>
                  <a:lnTo>
                    <a:pt x="55226" y="22907"/>
                  </a:lnTo>
                  <a:cubicBezTo>
                    <a:pt x="55226" y="14363"/>
                    <a:pt x="48415" y="8791"/>
                    <a:pt x="36033" y="8791"/>
                  </a:cubicBezTo>
                  <a:lnTo>
                    <a:pt x="9658" y="8791"/>
                  </a:lnTo>
                  <a:close/>
                  <a:moveTo>
                    <a:pt x="9658" y="47301"/>
                  </a:moveTo>
                  <a:lnTo>
                    <a:pt x="9658" y="77886"/>
                  </a:lnTo>
                  <a:lnTo>
                    <a:pt x="38757" y="77886"/>
                  </a:lnTo>
                  <a:cubicBezTo>
                    <a:pt x="51883" y="77886"/>
                    <a:pt x="60055" y="72066"/>
                    <a:pt x="60055" y="62408"/>
                  </a:cubicBezTo>
                  <a:lnTo>
                    <a:pt x="60055" y="62160"/>
                  </a:lnTo>
                  <a:cubicBezTo>
                    <a:pt x="60055" y="52749"/>
                    <a:pt x="52130" y="47301"/>
                    <a:pt x="37024" y="47301"/>
                  </a:cubicBezTo>
                  <a:lnTo>
                    <a:pt x="9658" y="4730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30649" y="6565692"/>
              <a:ext cx="68103" cy="86677"/>
            </a:xfrm>
            <a:custGeom>
              <a:avLst/>
              <a:gdLst/>
              <a:ahLst/>
              <a:cxnLst/>
              <a:rect l="l" t="t" r="r" b="b"/>
              <a:pathLst>
                <a:path w="68103" h="86677">
                  <a:moveTo>
                    <a:pt x="0" y="0"/>
                  </a:moveTo>
                  <a:lnTo>
                    <a:pt x="68103" y="0"/>
                  </a:lnTo>
                  <a:lnTo>
                    <a:pt x="68103" y="9039"/>
                  </a:lnTo>
                  <a:lnTo>
                    <a:pt x="39005" y="9039"/>
                  </a:lnTo>
                  <a:lnTo>
                    <a:pt x="39005" y="86677"/>
                  </a:lnTo>
                  <a:lnTo>
                    <a:pt x="29099" y="86677"/>
                  </a:lnTo>
                  <a:lnTo>
                    <a:pt x="29099" y="9039"/>
                  </a:lnTo>
                  <a:lnTo>
                    <a:pt x="0" y="9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995220" y="6569035"/>
              <a:ext cx="76857" cy="84449"/>
            </a:xfrm>
            <a:custGeom>
              <a:avLst/>
              <a:gdLst/>
              <a:ahLst/>
              <a:cxnLst/>
              <a:rect l="l" t="t" r="r" b="b"/>
              <a:pathLst>
                <a:path w="768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100" y="19317"/>
                  </a:lnTo>
                  <a:lnTo>
                    <a:pt x="38757" y="19317"/>
                  </a:lnTo>
                  <a:lnTo>
                    <a:pt x="47015" y="19317"/>
                  </a:lnTo>
                  <a:lnTo>
                    <a:pt x="47015" y="0"/>
                  </a:lnTo>
                  <a:lnTo>
                    <a:pt x="56550" y="0"/>
                  </a:lnTo>
                  <a:lnTo>
                    <a:pt x="56550" y="19317"/>
                  </a:lnTo>
                  <a:lnTo>
                    <a:pt x="76857" y="19317"/>
                  </a:lnTo>
                  <a:lnTo>
                    <a:pt x="76857" y="27737"/>
                  </a:lnTo>
                  <a:lnTo>
                    <a:pt x="56550" y="27737"/>
                  </a:lnTo>
                  <a:lnTo>
                    <a:pt x="56550" y="65132"/>
                  </a:lnTo>
                  <a:cubicBezTo>
                    <a:pt x="56550" y="72933"/>
                    <a:pt x="60884" y="75781"/>
                    <a:pt x="67323" y="75781"/>
                  </a:cubicBezTo>
                  <a:cubicBezTo>
                    <a:pt x="70542" y="75781"/>
                    <a:pt x="73266" y="75162"/>
                    <a:pt x="76610" y="73552"/>
                  </a:cubicBezTo>
                  <a:lnTo>
                    <a:pt x="76610" y="81725"/>
                  </a:lnTo>
                  <a:cubicBezTo>
                    <a:pt x="73266" y="83458"/>
                    <a:pt x="69675" y="84449"/>
                    <a:pt x="65094" y="84449"/>
                  </a:cubicBezTo>
                  <a:cubicBezTo>
                    <a:pt x="54816" y="84449"/>
                    <a:pt x="47015" y="79372"/>
                    <a:pt x="47015" y="66370"/>
                  </a:cubicBezTo>
                  <a:lnTo>
                    <a:pt x="47015" y="27737"/>
                  </a:lnTo>
                  <a:lnTo>
                    <a:pt x="38757" y="27737"/>
                  </a:lnTo>
                  <a:lnTo>
                    <a:pt x="38100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3" y="75781"/>
                  </a:cubicBezTo>
                  <a:cubicBezTo>
                    <a:pt x="32442" y="75781"/>
                    <a:pt x="35166" y="75162"/>
                    <a:pt x="38510" y="73552"/>
                  </a:cubicBezTo>
                  <a:lnTo>
                    <a:pt x="38510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512745" y="6569035"/>
              <a:ext cx="38757" cy="84449"/>
            </a:xfrm>
            <a:custGeom>
              <a:avLst/>
              <a:gdLst/>
              <a:ahLst/>
              <a:cxnLst/>
              <a:rect l="l" t="t" r="r" b="b"/>
              <a:pathLst>
                <a:path w="38757" h="84449">
                  <a:moveTo>
                    <a:pt x="8915" y="0"/>
                  </a:moveTo>
                  <a:lnTo>
                    <a:pt x="18450" y="0"/>
                  </a:lnTo>
                  <a:lnTo>
                    <a:pt x="18450" y="19317"/>
                  </a:lnTo>
                  <a:lnTo>
                    <a:pt x="38757" y="19317"/>
                  </a:lnTo>
                  <a:lnTo>
                    <a:pt x="38757" y="27737"/>
                  </a:lnTo>
                  <a:lnTo>
                    <a:pt x="18450" y="27737"/>
                  </a:lnTo>
                  <a:lnTo>
                    <a:pt x="18450" y="65132"/>
                  </a:lnTo>
                  <a:cubicBezTo>
                    <a:pt x="18450" y="72933"/>
                    <a:pt x="22784" y="75781"/>
                    <a:pt x="29222" y="75781"/>
                  </a:cubicBezTo>
                  <a:cubicBezTo>
                    <a:pt x="32442" y="75781"/>
                    <a:pt x="35166" y="75162"/>
                    <a:pt x="38509" y="73552"/>
                  </a:cubicBezTo>
                  <a:lnTo>
                    <a:pt x="38509" y="81725"/>
                  </a:lnTo>
                  <a:cubicBezTo>
                    <a:pt x="35166" y="83458"/>
                    <a:pt x="31575" y="84449"/>
                    <a:pt x="26994" y="84449"/>
                  </a:cubicBezTo>
                  <a:cubicBezTo>
                    <a:pt x="16716" y="84449"/>
                    <a:pt x="8915" y="79372"/>
                    <a:pt x="8915" y="66370"/>
                  </a:cubicBezTo>
                  <a:lnTo>
                    <a:pt x="8915" y="27737"/>
                  </a:lnTo>
                  <a:lnTo>
                    <a:pt x="0" y="27737"/>
                  </a:lnTo>
                  <a:lnTo>
                    <a:pt x="0" y="19317"/>
                  </a:lnTo>
                  <a:lnTo>
                    <a:pt x="8915" y="19317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7144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2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7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742081" y="6586990"/>
              <a:ext cx="55969" cy="65379"/>
            </a:xfrm>
            <a:custGeom>
              <a:avLst/>
              <a:gdLst/>
              <a:ahLst/>
              <a:cxnLst/>
              <a:rect l="l" t="t" r="r" b="b"/>
              <a:pathLst>
                <a:path w="55969" h="65379">
                  <a:moveTo>
                    <a:pt x="31452" y="0"/>
                  </a:moveTo>
                  <a:cubicBezTo>
                    <a:pt x="46930" y="0"/>
                    <a:pt x="55969" y="10401"/>
                    <a:pt x="55969" y="25631"/>
                  </a:cubicBezTo>
                  <a:lnTo>
                    <a:pt x="55969" y="65379"/>
                  </a:lnTo>
                  <a:lnTo>
                    <a:pt x="46435" y="65379"/>
                  </a:lnTo>
                  <a:lnTo>
                    <a:pt x="46435" y="27984"/>
                  </a:lnTo>
                  <a:cubicBezTo>
                    <a:pt x="46435" y="16097"/>
                    <a:pt x="39996" y="8667"/>
                    <a:pt x="28728" y="8667"/>
                  </a:cubicBezTo>
                  <a:cubicBezTo>
                    <a:pt x="17707" y="8667"/>
                    <a:pt x="9535" y="16716"/>
                    <a:pt x="9535" y="28727"/>
                  </a:cubicBezTo>
                  <a:lnTo>
                    <a:pt x="9535" y="65379"/>
                  </a:lnTo>
                  <a:lnTo>
                    <a:pt x="0" y="65379"/>
                  </a:lnTo>
                  <a:lnTo>
                    <a:pt x="0" y="1362"/>
                  </a:lnTo>
                  <a:lnTo>
                    <a:pt x="9535" y="1362"/>
                  </a:lnTo>
                  <a:lnTo>
                    <a:pt x="9535" y="12506"/>
                  </a:lnTo>
                  <a:cubicBezTo>
                    <a:pt x="13745" y="5572"/>
                    <a:pt x="20431" y="0"/>
                    <a:pt x="314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926468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080404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4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7" y="66865"/>
                  </a:cubicBezTo>
                  <a:cubicBezTo>
                    <a:pt x="14364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290569" y="6586990"/>
              <a:ext cx="66741" cy="66865"/>
            </a:xfrm>
            <a:custGeom>
              <a:avLst/>
              <a:gdLst/>
              <a:ahLst/>
              <a:cxnLst/>
              <a:rect l="l" t="t" r="r" b="b"/>
              <a:pathLst>
                <a:path w="66741" h="66865">
                  <a:moveTo>
                    <a:pt x="33432" y="0"/>
                  </a:moveTo>
                  <a:cubicBezTo>
                    <a:pt x="52625" y="0"/>
                    <a:pt x="66741" y="15106"/>
                    <a:pt x="66741" y="33185"/>
                  </a:cubicBezTo>
                  <a:lnTo>
                    <a:pt x="66741" y="33432"/>
                  </a:lnTo>
                  <a:cubicBezTo>
                    <a:pt x="66741" y="51511"/>
                    <a:pt x="52502" y="66865"/>
                    <a:pt x="33185" y="66865"/>
                  </a:cubicBezTo>
                  <a:cubicBezTo>
                    <a:pt x="13992" y="66865"/>
                    <a:pt x="0" y="51759"/>
                    <a:pt x="0" y="33680"/>
                  </a:cubicBezTo>
                  <a:lnTo>
                    <a:pt x="0" y="33432"/>
                  </a:lnTo>
                  <a:cubicBezTo>
                    <a:pt x="0" y="15354"/>
                    <a:pt x="14116" y="0"/>
                    <a:pt x="33432" y="0"/>
                  </a:cubicBezTo>
                  <a:close/>
                  <a:moveTo>
                    <a:pt x="33185" y="8420"/>
                  </a:moveTo>
                  <a:cubicBezTo>
                    <a:pt x="19316" y="8420"/>
                    <a:pt x="9782" y="19688"/>
                    <a:pt x="9782" y="33185"/>
                  </a:cubicBezTo>
                  <a:lnTo>
                    <a:pt x="9782" y="33432"/>
                  </a:lnTo>
                  <a:cubicBezTo>
                    <a:pt x="9782" y="47177"/>
                    <a:pt x="19936" y="58321"/>
                    <a:pt x="33432" y="58321"/>
                  </a:cubicBezTo>
                  <a:cubicBezTo>
                    <a:pt x="47301" y="58321"/>
                    <a:pt x="56959" y="47177"/>
                    <a:pt x="56959" y="33680"/>
                  </a:cubicBezTo>
                  <a:lnTo>
                    <a:pt x="56959" y="33432"/>
                  </a:lnTo>
                  <a:cubicBezTo>
                    <a:pt x="56959" y="19688"/>
                    <a:pt x="46682" y="8420"/>
                    <a:pt x="33185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8552" y="6586990"/>
              <a:ext cx="64637" cy="85439"/>
            </a:xfrm>
            <a:custGeom>
              <a:avLst/>
              <a:gdLst/>
              <a:ahLst/>
              <a:cxnLst/>
              <a:rect l="l" t="t" r="r" b="b"/>
              <a:pathLst>
                <a:path w="64637" h="85439">
                  <a:moveTo>
                    <a:pt x="30090" y="0"/>
                  </a:moveTo>
                  <a:cubicBezTo>
                    <a:pt x="42101" y="0"/>
                    <a:pt x="49902" y="5943"/>
                    <a:pt x="55102" y="12877"/>
                  </a:cubicBezTo>
                  <a:lnTo>
                    <a:pt x="55102" y="1362"/>
                  </a:lnTo>
                  <a:lnTo>
                    <a:pt x="64637" y="1362"/>
                  </a:lnTo>
                  <a:lnTo>
                    <a:pt x="64637" y="54235"/>
                  </a:lnTo>
                  <a:cubicBezTo>
                    <a:pt x="64637" y="64141"/>
                    <a:pt x="61665" y="71694"/>
                    <a:pt x="56464" y="76895"/>
                  </a:cubicBezTo>
                  <a:cubicBezTo>
                    <a:pt x="50768" y="82591"/>
                    <a:pt x="42225" y="85439"/>
                    <a:pt x="32071" y="85439"/>
                  </a:cubicBezTo>
                  <a:cubicBezTo>
                    <a:pt x="21422" y="85439"/>
                    <a:pt x="11516" y="82467"/>
                    <a:pt x="2972" y="76523"/>
                  </a:cubicBezTo>
                  <a:lnTo>
                    <a:pt x="7306" y="69094"/>
                  </a:lnTo>
                  <a:cubicBezTo>
                    <a:pt x="14612" y="74418"/>
                    <a:pt x="22784" y="77266"/>
                    <a:pt x="31947" y="77266"/>
                  </a:cubicBezTo>
                  <a:cubicBezTo>
                    <a:pt x="46063" y="77266"/>
                    <a:pt x="55226" y="69465"/>
                    <a:pt x="55226" y="54483"/>
                  </a:cubicBezTo>
                  <a:lnTo>
                    <a:pt x="55226" y="46929"/>
                  </a:lnTo>
                  <a:cubicBezTo>
                    <a:pt x="49654" y="54359"/>
                    <a:pt x="41853" y="60426"/>
                    <a:pt x="30090" y="60426"/>
                  </a:cubicBezTo>
                  <a:cubicBezTo>
                    <a:pt x="14736" y="60426"/>
                    <a:pt x="0" y="48911"/>
                    <a:pt x="0" y="30461"/>
                  </a:cubicBezTo>
                  <a:lnTo>
                    <a:pt x="0" y="30213"/>
                  </a:lnTo>
                  <a:cubicBezTo>
                    <a:pt x="0" y="11515"/>
                    <a:pt x="14859" y="0"/>
                    <a:pt x="30090" y="0"/>
                  </a:cubicBezTo>
                  <a:close/>
                  <a:moveTo>
                    <a:pt x="31947" y="8420"/>
                  </a:moveTo>
                  <a:cubicBezTo>
                    <a:pt x="19812" y="8420"/>
                    <a:pt x="9783" y="16840"/>
                    <a:pt x="9783" y="29965"/>
                  </a:cubicBezTo>
                  <a:lnTo>
                    <a:pt x="9783" y="30213"/>
                  </a:lnTo>
                  <a:cubicBezTo>
                    <a:pt x="9783" y="43091"/>
                    <a:pt x="20060" y="52006"/>
                    <a:pt x="31947" y="52006"/>
                  </a:cubicBezTo>
                  <a:cubicBezTo>
                    <a:pt x="44082" y="52006"/>
                    <a:pt x="55474" y="43215"/>
                    <a:pt x="55474" y="30337"/>
                  </a:cubicBezTo>
                  <a:lnTo>
                    <a:pt x="55474" y="30089"/>
                  </a:lnTo>
                  <a:cubicBezTo>
                    <a:pt x="55474" y="16964"/>
                    <a:pt x="44082" y="8420"/>
                    <a:pt x="31947" y="84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444505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7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4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622817" y="6586990"/>
              <a:ext cx="60550" cy="66865"/>
            </a:xfrm>
            <a:custGeom>
              <a:avLst/>
              <a:gdLst/>
              <a:ahLst/>
              <a:cxnLst/>
              <a:rect l="l" t="t" r="r" b="b"/>
              <a:pathLst>
                <a:path w="60550" h="66865">
                  <a:moveTo>
                    <a:pt x="30708" y="0"/>
                  </a:moveTo>
                  <a:cubicBezTo>
                    <a:pt x="49653" y="0"/>
                    <a:pt x="60550" y="15106"/>
                    <a:pt x="60550" y="33804"/>
                  </a:cubicBezTo>
                  <a:cubicBezTo>
                    <a:pt x="60550" y="35042"/>
                    <a:pt x="60550" y="35785"/>
                    <a:pt x="60426" y="36899"/>
                  </a:cubicBezTo>
                  <a:lnTo>
                    <a:pt x="9658" y="36899"/>
                  </a:lnTo>
                  <a:cubicBezTo>
                    <a:pt x="11020" y="50768"/>
                    <a:pt x="20802" y="58569"/>
                    <a:pt x="32194" y="58569"/>
                  </a:cubicBezTo>
                  <a:cubicBezTo>
                    <a:pt x="40986" y="58569"/>
                    <a:pt x="47177" y="54978"/>
                    <a:pt x="52378" y="49530"/>
                  </a:cubicBezTo>
                  <a:lnTo>
                    <a:pt x="58321" y="54854"/>
                  </a:lnTo>
                  <a:cubicBezTo>
                    <a:pt x="51882" y="62036"/>
                    <a:pt x="44081" y="66865"/>
                    <a:pt x="31946" y="66865"/>
                  </a:cubicBezTo>
                  <a:cubicBezTo>
                    <a:pt x="14363" y="66865"/>
                    <a:pt x="0" y="53368"/>
                    <a:pt x="0" y="33556"/>
                  </a:cubicBezTo>
                  <a:lnTo>
                    <a:pt x="0" y="33309"/>
                  </a:lnTo>
                  <a:cubicBezTo>
                    <a:pt x="0" y="14859"/>
                    <a:pt x="13001" y="0"/>
                    <a:pt x="30708" y="0"/>
                  </a:cubicBezTo>
                  <a:close/>
                  <a:moveTo>
                    <a:pt x="30461" y="8048"/>
                  </a:moveTo>
                  <a:cubicBezTo>
                    <a:pt x="19316" y="8048"/>
                    <a:pt x="10896" y="17335"/>
                    <a:pt x="9658" y="29841"/>
                  </a:cubicBezTo>
                  <a:lnTo>
                    <a:pt x="50892" y="29841"/>
                  </a:lnTo>
                  <a:cubicBezTo>
                    <a:pt x="49901" y="18202"/>
                    <a:pt x="43215" y="8048"/>
                    <a:pt x="30461" y="8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51041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7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693454" y="6587214"/>
              <a:ext cx="35662" cy="65155"/>
            </a:xfrm>
            <a:custGeom>
              <a:avLst/>
              <a:gdLst/>
              <a:ahLst/>
              <a:cxnLst/>
              <a:rect l="l" t="t" r="r" b="b"/>
              <a:pathLst>
                <a:path w="35662" h="65155">
                  <a:moveTo>
                    <a:pt x="35662" y="23"/>
                  </a:moveTo>
                  <a:lnTo>
                    <a:pt x="35662" y="10301"/>
                  </a:lnTo>
                  <a:lnTo>
                    <a:pt x="34919" y="10301"/>
                  </a:lnTo>
                  <a:cubicBezTo>
                    <a:pt x="20926" y="10301"/>
                    <a:pt x="9535" y="20331"/>
                    <a:pt x="9535" y="39647"/>
                  </a:cubicBezTo>
                  <a:lnTo>
                    <a:pt x="9535" y="65155"/>
                  </a:lnTo>
                  <a:lnTo>
                    <a:pt x="0" y="65155"/>
                  </a:lnTo>
                  <a:lnTo>
                    <a:pt x="0" y="1138"/>
                  </a:lnTo>
                  <a:lnTo>
                    <a:pt x="9535" y="1138"/>
                  </a:lnTo>
                  <a:lnTo>
                    <a:pt x="9535" y="17854"/>
                  </a:lnTo>
                  <a:cubicBezTo>
                    <a:pt x="14240" y="7205"/>
                    <a:pt x="23527" y="-472"/>
                    <a:pt x="35662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02416" y="6588352"/>
              <a:ext cx="64018" cy="64513"/>
            </a:xfrm>
            <a:custGeom>
              <a:avLst/>
              <a:gdLst/>
              <a:ahLst/>
              <a:cxnLst/>
              <a:rect l="l" t="t" r="r" b="b"/>
              <a:pathLst>
                <a:path w="64018" h="64513">
                  <a:moveTo>
                    <a:pt x="0" y="0"/>
                  </a:moveTo>
                  <a:lnTo>
                    <a:pt x="10525" y="0"/>
                  </a:lnTo>
                  <a:lnTo>
                    <a:pt x="32071" y="53121"/>
                  </a:lnTo>
                  <a:lnTo>
                    <a:pt x="53740" y="0"/>
                  </a:lnTo>
                  <a:lnTo>
                    <a:pt x="64018" y="0"/>
                  </a:lnTo>
                  <a:lnTo>
                    <a:pt x="36157" y="64513"/>
                  </a:lnTo>
                  <a:lnTo>
                    <a:pt x="27737" y="64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750" kern="0" spc="-45" baseline="0" dirty="0">
                <a:solidFill>
                  <a:schemeClr val="bg1"/>
                </a:solidFill>
                <a:latin typeface="Gotham Book" charset="0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1" y="6400800"/>
            <a:ext cx="7084955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4" name="Rectangle 83"/>
          <p:cNvSpPr/>
          <p:nvPr/>
        </p:nvSpPr>
        <p:spPr>
          <a:xfrm>
            <a:off x="0" y="-1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664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263129" indent="-257175" algn="l" defTabSz="685800" rtl="0" eaLnBrk="1" latinLnBrk="0" hangingPunct="1">
        <a:lnSpc>
          <a:spcPct val="110000"/>
        </a:lnSpc>
        <a:spcBef>
          <a:spcPts val="0"/>
        </a:spcBef>
        <a:buFont typeface="LucidaGrande" charset="0"/>
        <a:buChar char="―"/>
        <a:tabLst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indent="-252413" algn="l" defTabSz="685800" rtl="0" eaLnBrk="1" latinLnBrk="0" hangingPunct="1">
        <a:lnSpc>
          <a:spcPct val="110000"/>
        </a:lnSpc>
        <a:spcBef>
          <a:spcPts val="0"/>
        </a:spcBef>
        <a:buFont typeface="LucidaGrande" charset="0"/>
        <a:buChar char="―"/>
        <a:tabLst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815579" indent="-258366" algn="l" defTabSz="685800" rtl="0" eaLnBrk="1" latinLnBrk="0" hangingPunct="1">
        <a:lnSpc>
          <a:spcPct val="110000"/>
        </a:lnSpc>
        <a:spcBef>
          <a:spcPts val="0"/>
        </a:spcBef>
        <a:buFont typeface="LucidaGrande" charset="0"/>
        <a:buChar char="―"/>
        <a:tabLst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072754" indent="-257175" algn="l" defTabSz="685800" rtl="0" eaLnBrk="1" latinLnBrk="0" hangingPunct="1">
        <a:lnSpc>
          <a:spcPct val="110000"/>
        </a:lnSpc>
        <a:spcBef>
          <a:spcPts val="0"/>
        </a:spcBef>
        <a:buFont typeface="LucidaGrande" charset="0"/>
        <a:buChar char="―"/>
        <a:tabLst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4158" userDrawn="1">
          <p15:clr>
            <a:srgbClr val="F26B43"/>
          </p15:clr>
        </p15:guide>
        <p15:guide id="9" pos="468" userDrawn="1">
          <p15:clr>
            <a:srgbClr val="F26B43"/>
          </p15:clr>
        </p15:guide>
        <p15:guide id="10" orient="horz" pos="12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8077200" cy="1188121"/>
          </a:xfrm>
        </p:spPr>
        <p:txBody>
          <a:bodyPr>
            <a:noAutofit/>
          </a:bodyPr>
          <a:lstStyle/>
          <a:p>
            <a:pPr algn="ctr">
              <a:spcBef>
                <a:spcPts val="3000"/>
              </a:spcBef>
              <a:spcAft>
                <a:spcPts val="2400"/>
              </a:spcAft>
            </a:pPr>
            <a:r>
              <a:rPr lang="en-US" sz="3200" b="1" dirty="0">
                <a:solidFill>
                  <a:schemeClr val="accent1"/>
                </a:solidFill>
              </a:rPr>
              <a:t>Recommendations to Promote Equity in Internal Medicine Clerkship Assessment and Grading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4069680"/>
            <a:ext cx="6350000" cy="23622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Nora Osman, MD</a:t>
            </a:r>
          </a:p>
          <a:p>
            <a:r>
              <a:rPr lang="en-US" sz="2800" dirty="0"/>
              <a:t>Diane Levine, MD</a:t>
            </a:r>
          </a:p>
          <a:p>
            <a:r>
              <a:rPr lang="en-US" sz="2800" dirty="0"/>
              <a:t>Amber Pincavage, MD</a:t>
            </a:r>
          </a:p>
          <a:p>
            <a:r>
              <a:rPr lang="en-US" sz="2800" dirty="0"/>
              <a:t>Cindy Lai, MD</a:t>
            </a:r>
          </a:p>
          <a:p>
            <a:r>
              <a:rPr lang="en-US" sz="2800" dirty="0"/>
              <a:t>Nadia Ismail, MD</a:t>
            </a:r>
          </a:p>
          <a:p>
            <a:r>
              <a:rPr lang="en-US" sz="2800" dirty="0">
                <a:cs typeface="Arial"/>
              </a:rPr>
              <a:t>Irene </a:t>
            </a:r>
            <a:r>
              <a:rPr lang="en-US" sz="2800" dirty="0" err="1">
                <a:cs typeface="Arial"/>
              </a:rPr>
              <a:t>Alexandraki</a:t>
            </a:r>
            <a:r>
              <a:rPr lang="en-US" sz="2800" dirty="0">
                <a:cs typeface="Arial"/>
              </a:rPr>
              <a:t>, MD</a:t>
            </a:r>
            <a:endParaRPr lang="en-US" sz="2800" dirty="0"/>
          </a:p>
          <a:p>
            <a:r>
              <a:rPr lang="en-US" sz="2800" dirty="0"/>
              <a:t>Chavon </a:t>
            </a:r>
            <a:r>
              <a:rPr lang="en-US" sz="2800" dirty="0" err="1"/>
              <a:t>Onumah</a:t>
            </a:r>
            <a:r>
              <a:rPr lang="en-US" sz="2800" dirty="0"/>
              <a:t>, MD</a:t>
            </a:r>
          </a:p>
          <a:p>
            <a:pPr algn="r"/>
            <a:endParaRPr lang="en-US" sz="1100" i="1" dirty="0"/>
          </a:p>
          <a:p>
            <a:pPr algn="r">
              <a:lnSpc>
                <a:spcPct val="120000"/>
              </a:lnSpc>
              <a:spcBef>
                <a:spcPts val="0"/>
              </a:spcBef>
            </a:pPr>
            <a:endParaRPr lang="en-US" sz="1900" dirty="0"/>
          </a:p>
          <a:p>
            <a:pPr algn="r">
              <a:spcBef>
                <a:spcPts val="0"/>
              </a:spcBef>
            </a:pPr>
            <a:r>
              <a:rPr lang="en-US" sz="1900" dirty="0"/>
              <a:t>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88510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500" b="1"/>
              <a:t>WHAT IS BIAS?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25D35-55BC-49CB-812F-00B1DA9AA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78"/>
          <a:stretch/>
        </p:blipFill>
        <p:spPr>
          <a:xfrm>
            <a:off x="20" y="10"/>
            <a:ext cx="9143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7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7EBE-8FE4-4E4B-9553-F31B2D10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44" y="406992"/>
            <a:ext cx="7800641" cy="742034"/>
          </a:xfrm>
        </p:spPr>
        <p:txBody>
          <a:bodyPr/>
          <a:lstStyle/>
          <a:p>
            <a:r>
              <a:rPr lang="en-US" sz="3200" dirty="0"/>
              <a:t>Faculty Development--Recommendations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4F83E-6526-B846-9C47-6394446F9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44" y="1686310"/>
            <a:ext cx="8143709" cy="423697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</a:rPr>
              <a:t>Provide for best practices for writing specific, behaviorally-based narrative assessments </a:t>
            </a:r>
            <a:r>
              <a:rPr lang="en-US" sz="2400" dirty="0">
                <a:solidFill>
                  <a:srgbClr val="000000"/>
                </a:solidFill>
              </a:rPr>
              <a:t>that include students’ strengths and areas for improvement. </a:t>
            </a:r>
          </a:p>
          <a:p>
            <a:pPr marL="342900" indent="-342900">
              <a:buFont typeface="+mj-lt"/>
              <a:buAutoNum type="arabicPeriod"/>
            </a:pPr>
            <a:endParaRPr lang="en-US" sz="900" dirty="0"/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</a:rPr>
              <a:t>Require </a:t>
            </a:r>
            <a:r>
              <a:rPr lang="en-US" sz="2400" b="1" u="sng" dirty="0">
                <a:solidFill>
                  <a:srgbClr val="000000"/>
                </a:solidFill>
              </a:rPr>
              <a:t>all</a:t>
            </a:r>
            <a:r>
              <a:rPr lang="en-US" sz="2400" b="1" dirty="0">
                <a:solidFill>
                  <a:srgbClr val="000000"/>
                </a:solidFill>
              </a:rPr>
              <a:t> faculty/resident supervisors participate in ongoing education</a:t>
            </a:r>
            <a:r>
              <a:rPr lang="en-US" sz="2400" dirty="0"/>
              <a:t>, through the department or school</a:t>
            </a:r>
          </a:p>
          <a:p>
            <a:pPr marL="523875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sz="2200" dirty="0"/>
              <a:t>Education on implicit bias </a:t>
            </a:r>
          </a:p>
          <a:p>
            <a:pPr marL="523875">
              <a:buFont typeface="Arial" panose="020B0604020202020204" pitchFamily="34" charset="0"/>
              <a:buChar char="•"/>
            </a:pPr>
            <a:r>
              <a:rPr lang="en-US" sz="2200" dirty="0"/>
              <a:t> Influence on assessment of students</a:t>
            </a:r>
          </a:p>
          <a:p>
            <a:pPr marL="523875">
              <a:buFont typeface="Arial" panose="020B0604020202020204" pitchFamily="34" charset="0"/>
              <a:buChar char="•"/>
            </a:pPr>
            <a:r>
              <a:rPr lang="en-US" sz="2200" dirty="0"/>
              <a:t> Bias reduction techniques</a:t>
            </a:r>
          </a:p>
          <a:p>
            <a:pPr marL="523875">
              <a:buFont typeface="Arial" panose="020B0604020202020204" pitchFamily="34" charset="0"/>
              <a:buChar char="•"/>
            </a:pPr>
            <a:r>
              <a:rPr lang="en-US" sz="2200" dirty="0"/>
              <a:t>	Identification of microaggressions and </a:t>
            </a:r>
          </a:p>
          <a:p>
            <a:pPr marL="523875">
              <a:buFont typeface="Arial" panose="020B0604020202020204" pitchFamily="34" charset="0"/>
              <a:buChar char="•"/>
            </a:pPr>
            <a:r>
              <a:rPr lang="en-US" sz="2200" dirty="0"/>
              <a:t>	Strategies on how to address with learners</a:t>
            </a:r>
          </a:p>
          <a:p>
            <a:pPr marL="523875"/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AC2D8-0818-EB46-9F90-792D7961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953" y="4281812"/>
            <a:ext cx="173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3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8C66C8-C0C9-1341-B7C9-40AE5133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4" y="694438"/>
            <a:ext cx="7800641" cy="742034"/>
          </a:xfrm>
        </p:spPr>
        <p:txBody>
          <a:bodyPr/>
          <a:lstStyle/>
          <a:p>
            <a:r>
              <a:rPr lang="en-US" sz="3200" dirty="0"/>
              <a:t>Examples of Inequities in Language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8C2455-A97D-5943-86A7-7F423EF6D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914" y="1565061"/>
            <a:ext cx="4373215" cy="4233863"/>
          </a:xfrm>
        </p:spPr>
        <p:txBody>
          <a:bodyPr/>
          <a:lstStyle/>
          <a:p>
            <a:r>
              <a:rPr lang="en-US" sz="2400" b="1" dirty="0">
                <a:solidFill>
                  <a:srgbClr val="000000"/>
                </a:solidFill>
              </a:rPr>
              <a:t>Examples of Implicit bias</a:t>
            </a:r>
          </a:p>
          <a:p>
            <a:endParaRPr lang="en-US" sz="900" b="1" dirty="0"/>
          </a:p>
          <a:p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b="1" dirty="0">
                <a:solidFill>
                  <a:srgbClr val="000000"/>
                </a:solidFill>
              </a:rPr>
              <a:t>Gender influenced language</a:t>
            </a:r>
          </a:p>
          <a:p>
            <a:r>
              <a:rPr lang="en-US" sz="2000" dirty="0">
                <a:solidFill>
                  <a:srgbClr val="C00000"/>
                </a:solidFill>
              </a:rPr>
              <a:t>“She was a treat to have on the general medicine service” 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1800" dirty="0"/>
              <a:t>	</a:t>
            </a:r>
            <a:endParaRPr lang="en-US" sz="2200" b="1" dirty="0">
              <a:solidFill>
                <a:srgbClr val="000000"/>
              </a:solidFill>
            </a:endParaRPr>
          </a:p>
          <a:p>
            <a:r>
              <a:rPr lang="en-US" sz="2200" b="1" dirty="0">
                <a:solidFill>
                  <a:srgbClr val="000000"/>
                </a:solidFill>
              </a:rPr>
              <a:t>Personality-focused language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“As is common in his culture, he was quiet and studious”- to behaviorally-based language “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8C64D-5D94-364C-ACC5-B4C217202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0830" y="1529920"/>
            <a:ext cx="4081898" cy="4233864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Behaviorally based narratives</a:t>
            </a:r>
          </a:p>
          <a:p>
            <a:endParaRPr lang="en-US" sz="900" dirty="0"/>
          </a:p>
          <a:p>
            <a:endParaRPr lang="en-US" sz="1800" dirty="0"/>
          </a:p>
          <a:p>
            <a:r>
              <a:rPr lang="en-US" sz="2000" dirty="0">
                <a:solidFill>
                  <a:srgbClr val="00B050"/>
                </a:solidFill>
              </a:rPr>
              <a:t>Her written and oral presentations were thorough, she was responsive to patients, and her interactions with staff were always professional.” </a:t>
            </a:r>
          </a:p>
          <a:p>
            <a:endParaRPr lang="en-US" sz="1800" dirty="0"/>
          </a:p>
          <a:p>
            <a:r>
              <a:rPr lang="en-US" sz="2000" dirty="0">
                <a:solidFill>
                  <a:srgbClr val="00B050"/>
                </a:solidFill>
              </a:rPr>
              <a:t>During rounds, when prompted his responses to direct questions about patient care reflected that he had done extensive reading about his patients.”</a:t>
            </a:r>
          </a:p>
        </p:txBody>
      </p:sp>
    </p:spTree>
    <p:extLst>
      <p:ext uri="{BB962C8B-B14F-4D97-AF65-F5344CB8AC3E}">
        <p14:creationId xmlns:p14="http://schemas.microsoft.com/office/powerpoint/2010/main" val="250490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8" y="448770"/>
            <a:ext cx="7800641" cy="742034"/>
          </a:xfrm>
        </p:spPr>
        <p:txBody>
          <a:bodyPr/>
          <a:lstStyle/>
          <a:p>
            <a:r>
              <a:rPr lang="en-US" sz="4000" dirty="0"/>
              <a:t>Resources:  Basic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C4A003-BCA2-6241-BC85-F93C9417F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7628" b="9935"/>
          <a:stretch/>
        </p:blipFill>
        <p:spPr>
          <a:xfrm>
            <a:off x="342897" y="1059522"/>
            <a:ext cx="8801103" cy="3369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A114C-8475-FD41-AC0F-F96A5217E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678" b="10135"/>
          <a:stretch/>
        </p:blipFill>
        <p:spPr>
          <a:xfrm>
            <a:off x="857429" y="3017158"/>
            <a:ext cx="8064444" cy="28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28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4758-73E2-9649-B02C-49CE9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1" y="568447"/>
            <a:ext cx="7800641" cy="742034"/>
          </a:xfrm>
        </p:spPr>
        <p:txBody>
          <a:bodyPr/>
          <a:lstStyle/>
          <a:p>
            <a:r>
              <a:rPr lang="en-US" sz="4000" dirty="0"/>
              <a:t>Resources--focused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6069CA-06DD-F041-9631-61C70E4BA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10" b="13510"/>
          <a:stretch/>
        </p:blipFill>
        <p:spPr>
          <a:xfrm>
            <a:off x="689606" y="1430738"/>
            <a:ext cx="7367465" cy="46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1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E0FD7-6F98-0641-B4C2-9A5975856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8" y="335934"/>
            <a:ext cx="8266264" cy="61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85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Assessment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Workplace-based assessments</a:t>
            </a:r>
          </a:p>
          <a:p>
            <a:pPr marL="842963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Increase the number of observations in clinical-based patient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Criterion-referenced and competency-based assessment forms and checklists</a:t>
            </a:r>
          </a:p>
          <a:p>
            <a:pPr marL="842963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Well-defined rubrics with specific behaviors for a certain level of achievement</a:t>
            </a:r>
          </a:p>
        </p:txBody>
      </p:sp>
    </p:spTree>
    <p:extLst>
      <p:ext uri="{BB962C8B-B14F-4D97-AF65-F5344CB8AC3E}">
        <p14:creationId xmlns:p14="http://schemas.microsoft.com/office/powerpoint/2010/main" val="140029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E assessment form FINAL.doc [Compatibility Mode] - Microsoft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6" t="20470" r="55422" b="8419"/>
          <a:stretch/>
        </p:blipFill>
        <p:spPr>
          <a:xfrm>
            <a:off x="4696335" y="1013058"/>
            <a:ext cx="4231105" cy="53989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657600" cy="4373563"/>
          </a:xfrm>
        </p:spPr>
        <p:txBody>
          <a:bodyPr>
            <a:normAutofit/>
          </a:bodyPr>
          <a:lstStyle/>
          <a:p>
            <a:r>
              <a:rPr lang="en-US" sz="2800" b="1" dirty="0"/>
              <a:t>Observed Patient Encounter OPE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642041"/>
            <a:ext cx="8193504" cy="742034"/>
          </a:xfrm>
        </p:spPr>
        <p:txBody>
          <a:bodyPr/>
          <a:lstStyle/>
          <a:p>
            <a:r>
              <a:rPr lang="en-US" sz="2400" dirty="0"/>
              <a:t>Workplace Based Assessment</a:t>
            </a:r>
          </a:p>
        </p:txBody>
      </p:sp>
    </p:spTree>
    <p:extLst>
      <p:ext uri="{BB962C8B-B14F-4D97-AF65-F5344CB8AC3E}">
        <p14:creationId xmlns:p14="http://schemas.microsoft.com/office/powerpoint/2010/main" val="1870352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v 1.20 pilot Rubric for Comprehensive Write-Up.docx - Microsoft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5" t="17439" r="11205" b="13989"/>
          <a:stretch/>
        </p:blipFill>
        <p:spPr>
          <a:xfrm>
            <a:off x="4467728" y="1179342"/>
            <a:ext cx="4419600" cy="5175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657600" cy="4373563"/>
          </a:xfrm>
        </p:spPr>
        <p:txBody>
          <a:bodyPr/>
          <a:lstStyle/>
          <a:p>
            <a:r>
              <a:rPr lang="en-US" sz="2800" b="1" dirty="0"/>
              <a:t>Note-writing assessment pilot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378116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Bynum D, </a:t>
            </a:r>
            <a:r>
              <a:rPr lang="en-US" sz="1400" dirty="0" err="1"/>
              <a:t>Colford</a:t>
            </a:r>
            <a:r>
              <a:rPr lang="en-US" sz="1400" dirty="0"/>
              <a:t> C, McNeely D. Writer's workshop: teaching preclinical medical students the art of the patient "write-up". </a:t>
            </a:r>
            <a:r>
              <a:rPr lang="en-US" sz="1400" i="1" dirty="0" err="1"/>
              <a:t>MedEdPORTAL</a:t>
            </a:r>
            <a:r>
              <a:rPr lang="en-US" sz="1400" dirty="0"/>
              <a:t>. 2014;10:9805. 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57201" y="499106"/>
            <a:ext cx="8343902" cy="742034"/>
          </a:xfrm>
        </p:spPr>
        <p:txBody>
          <a:bodyPr/>
          <a:lstStyle/>
          <a:p>
            <a:r>
              <a:rPr lang="en-US" sz="2400" dirty="0"/>
              <a:t>Workplace Based Assessment</a:t>
            </a:r>
          </a:p>
        </p:txBody>
      </p:sp>
    </p:spTree>
    <p:extLst>
      <p:ext uri="{BB962C8B-B14F-4D97-AF65-F5344CB8AC3E}">
        <p14:creationId xmlns:p14="http://schemas.microsoft.com/office/powerpoint/2010/main" val="3134344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Shelf Exam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Recommend against standardized test score cut-offs for Honors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Limit the weight of shelf exams in determining a student’s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Deemphasizing exam scores might allow students to focus on important patient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4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Conflicts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55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49" y="241758"/>
            <a:ext cx="8291779" cy="1223064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Patient advocacy domain:</a:t>
            </a:r>
            <a:r>
              <a:rPr lang="en-US" sz="2400" b="1" dirty="0"/>
              <a:t> Assess “patient care” skills that are not traditionally assessed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28" y="1595735"/>
            <a:ext cx="8382000" cy="4800600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i="1" kern="1200" dirty="0">
                <a:solidFill>
                  <a:schemeClr val="tx2"/>
                </a:solidFill>
              </a:rPr>
              <a:t>“Because we can speak a </a:t>
            </a:r>
            <a:r>
              <a:rPr lang="en-US" sz="2400" b="1" i="1" kern="1200" dirty="0">
                <a:solidFill>
                  <a:schemeClr val="tx2"/>
                </a:solidFill>
              </a:rPr>
              <a:t>different language</a:t>
            </a:r>
            <a:r>
              <a:rPr lang="en-US" sz="2400" i="1" kern="1200" dirty="0">
                <a:solidFill>
                  <a:schemeClr val="tx2"/>
                </a:solidFill>
              </a:rPr>
              <a:t>, there's an </a:t>
            </a:r>
            <a:r>
              <a:rPr lang="en-US" sz="2400" b="1" i="1" kern="1200" dirty="0">
                <a:solidFill>
                  <a:schemeClr val="tx2"/>
                </a:solidFill>
              </a:rPr>
              <a:t>added responsibility</a:t>
            </a:r>
            <a:r>
              <a:rPr lang="en-US" sz="2400" i="1" kern="1200" dirty="0">
                <a:solidFill>
                  <a:schemeClr val="tx2"/>
                </a:solidFill>
              </a:rPr>
              <a:t>… </a:t>
            </a:r>
            <a:r>
              <a:rPr lang="en-US" sz="2400" b="1" i="1" kern="1200" dirty="0">
                <a:solidFill>
                  <a:schemeClr val="tx2"/>
                </a:solidFill>
              </a:rPr>
              <a:t>how does that fit into [evaluations]?</a:t>
            </a:r>
            <a:r>
              <a:rPr lang="en-US" sz="2400" i="1" kern="1200" dirty="0">
                <a:solidFill>
                  <a:schemeClr val="tx2"/>
                </a:solidFill>
              </a:rPr>
              <a:t> Is that </a:t>
            </a:r>
            <a:r>
              <a:rPr lang="en-US" sz="2400" b="1" i="1" kern="1200" dirty="0">
                <a:solidFill>
                  <a:schemeClr val="tx2"/>
                </a:solidFill>
              </a:rPr>
              <a:t>not valued</a:t>
            </a:r>
            <a:r>
              <a:rPr lang="en-US" sz="2400" i="1" kern="1200" dirty="0">
                <a:solidFill>
                  <a:schemeClr val="tx2"/>
                </a:solidFill>
              </a:rPr>
              <a:t>?”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2400" i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400" i="1" dirty="0">
                <a:solidFill>
                  <a:schemeClr val="tx2"/>
                </a:solidFill>
              </a:rPr>
              <a:t>“Do I spend more </a:t>
            </a:r>
            <a:r>
              <a:rPr lang="en-US" sz="2400" b="1" i="1" dirty="0">
                <a:solidFill>
                  <a:schemeClr val="tx2"/>
                </a:solidFill>
              </a:rPr>
              <a:t>time learning </a:t>
            </a:r>
            <a:r>
              <a:rPr lang="en-US" sz="2400" i="1" dirty="0">
                <a:solidFill>
                  <a:schemeClr val="tx2"/>
                </a:solidFill>
              </a:rPr>
              <a:t>or do I spend more time making (minority) </a:t>
            </a:r>
            <a:r>
              <a:rPr lang="en-US" sz="2400" b="1" i="1" dirty="0">
                <a:solidFill>
                  <a:schemeClr val="tx2"/>
                </a:solidFill>
              </a:rPr>
              <a:t>patients have a better experience</a:t>
            </a:r>
            <a:r>
              <a:rPr lang="en-US" sz="2400" i="1" dirty="0">
                <a:solidFill>
                  <a:schemeClr val="tx2"/>
                </a:solidFill>
              </a:rPr>
              <a:t>?”</a:t>
            </a:r>
          </a:p>
          <a:p>
            <a:pPr marL="0" indent="0" algn="ctr">
              <a:buNone/>
            </a:pPr>
            <a:endParaRPr lang="en-US" sz="2400" i="1" dirty="0"/>
          </a:p>
        </p:txBody>
      </p:sp>
      <p:sp>
        <p:nvSpPr>
          <p:cNvPr id="4" name="Cloud 3"/>
          <p:cNvSpPr/>
          <p:nvPr/>
        </p:nvSpPr>
        <p:spPr>
          <a:xfrm>
            <a:off x="1265276" y="3320312"/>
            <a:ext cx="2668928" cy="1074785"/>
          </a:xfrm>
          <a:prstGeom prst="cloud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Dual responsibility</a:t>
            </a:r>
          </a:p>
          <a:p>
            <a:pPr algn="ctr"/>
            <a:r>
              <a:rPr lang="en-US" sz="1600" b="1" i="1" dirty="0">
                <a:solidFill>
                  <a:schemeClr val="tx1"/>
                </a:solidFill>
              </a:rPr>
              <a:t>Translator</a:t>
            </a:r>
          </a:p>
        </p:txBody>
      </p:sp>
      <p:sp>
        <p:nvSpPr>
          <p:cNvPr id="5" name="Cloud 4"/>
          <p:cNvSpPr/>
          <p:nvPr/>
        </p:nvSpPr>
        <p:spPr>
          <a:xfrm>
            <a:off x="5402981" y="3306327"/>
            <a:ext cx="2476122" cy="1223064"/>
          </a:xfrm>
          <a:prstGeom prst="cloud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Personal responsibility</a:t>
            </a:r>
          </a:p>
          <a:p>
            <a:pPr algn="ctr"/>
            <a:r>
              <a:rPr lang="en-US" sz="1600" b="1" i="1" dirty="0">
                <a:solidFill>
                  <a:schemeClr val="tx1"/>
                </a:solidFill>
              </a:rPr>
              <a:t>Equity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4F2C1-5D5E-438E-8535-995BED1B5AD5}"/>
              </a:ext>
            </a:extLst>
          </p:cNvPr>
          <p:cNvSpPr txBox="1"/>
          <p:nvPr/>
        </p:nvSpPr>
        <p:spPr>
          <a:xfrm>
            <a:off x="342901" y="6396335"/>
            <a:ext cx="6158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Lai C, et. al., A framework to promote equity in clinical clerkships. Clin Teacher, 2020.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86"/>
    </mc:Choice>
    <mc:Fallback xmlns="">
      <p:transition spd="slow" advTm="11398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2963ED-732F-45E5-9674-1C082B263888}"/>
              </a:ext>
            </a:extLst>
          </p:cNvPr>
          <p:cNvSpPr/>
          <p:nvPr/>
        </p:nvSpPr>
        <p:spPr>
          <a:xfrm>
            <a:off x="2791522" y="1801235"/>
            <a:ext cx="2162825" cy="41027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BEEA32-6CD2-4C3F-82DF-858550389002}"/>
              </a:ext>
            </a:extLst>
          </p:cNvPr>
          <p:cNvSpPr/>
          <p:nvPr/>
        </p:nvSpPr>
        <p:spPr>
          <a:xfrm>
            <a:off x="924754" y="1765863"/>
            <a:ext cx="1575033" cy="3600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0FED5269-F33E-453A-8AB5-702CFD90B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00" y="1990788"/>
            <a:ext cx="55293" cy="16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2.png">
            <a:extLst>
              <a:ext uri="{FF2B5EF4-FFF2-40B4-BE49-F238E27FC236}">
                <a16:creationId xmlns:a16="http://schemas.microsoft.com/office/drawing/2014/main" id="{968ADF8F-C6C9-4EE7-83A3-0BA36882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00" y="2045079"/>
            <a:ext cx="55293" cy="8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7F5746-6288-48AF-84B1-D925132F296C}"/>
              </a:ext>
            </a:extLst>
          </p:cNvPr>
          <p:cNvSpPr txBox="1"/>
          <p:nvPr/>
        </p:nvSpPr>
        <p:spPr>
          <a:xfrm>
            <a:off x="497526" y="2212937"/>
            <a:ext cx="1575033" cy="32085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tx2"/>
                </a:solidFill>
              </a:rPr>
              <a:t>1. Does not identify sociocultural factors </a:t>
            </a:r>
            <a:r>
              <a:rPr lang="en-US" sz="1350" dirty="0">
                <a:solidFill>
                  <a:schemeClr val="tx2"/>
                </a:solidFill>
              </a:rPr>
              <a:t>that impact patient care including (but not limited to) race, religion, culture, primary language, immigration status and disability (ability) as important to patient care.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A27D7B-C44C-4945-8D44-6CBDB4209CD8}"/>
              </a:ext>
            </a:extLst>
          </p:cNvPr>
          <p:cNvSpPr txBox="1"/>
          <p:nvPr/>
        </p:nvSpPr>
        <p:spPr>
          <a:xfrm>
            <a:off x="2968216" y="1832652"/>
            <a:ext cx="1782889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</a:rPr>
              <a:t>4. </a:t>
            </a:r>
            <a:r>
              <a:rPr lang="en-US" sz="1350" b="1" dirty="0">
                <a:solidFill>
                  <a:schemeClr val="tx2"/>
                </a:solidFill>
              </a:rPr>
              <a:t>Identifies sociocultural factors </a:t>
            </a:r>
            <a:r>
              <a:rPr lang="en-US" sz="1350" dirty="0">
                <a:solidFill>
                  <a:schemeClr val="tx2"/>
                </a:solidFill>
              </a:rPr>
              <a:t>that impact patient’s care, including (but not limited to) race, race, religion, culture, gender, identify, sexuality, primary language, immigration status and disability (ability), AND </a:t>
            </a:r>
            <a:r>
              <a:rPr lang="en-US" sz="1350" b="1" dirty="0">
                <a:solidFill>
                  <a:schemeClr val="tx2"/>
                </a:solidFill>
              </a:rPr>
              <a:t>incorporates these factors </a:t>
            </a:r>
            <a:r>
              <a:rPr lang="en-US" sz="1350" dirty="0">
                <a:solidFill>
                  <a:schemeClr val="tx2"/>
                </a:solidFill>
              </a:rPr>
              <a:t>in the individual’s care AND </a:t>
            </a:r>
            <a:r>
              <a:rPr lang="en-US" sz="1350" b="1" dirty="0">
                <a:solidFill>
                  <a:schemeClr val="tx2"/>
                </a:solidFill>
              </a:rPr>
              <a:t>implements solutions</a:t>
            </a:r>
            <a:r>
              <a:rPr lang="en-US" sz="1350" dirty="0">
                <a:solidFill>
                  <a:schemeClr val="tx2"/>
                </a:solidFill>
              </a:rPr>
              <a:t> to overcome barriers.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9F53A-6100-5D47-B85C-59EE1BFF4D9C}"/>
              </a:ext>
            </a:extLst>
          </p:cNvPr>
          <p:cNvSpPr txBox="1"/>
          <p:nvPr/>
        </p:nvSpPr>
        <p:spPr>
          <a:xfrm>
            <a:off x="297780" y="6416568"/>
            <a:ext cx="660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+mj-lt"/>
              </a:rPr>
              <a:t>Ziv T, et. al., A is for Advocacy: H</a:t>
            </a:r>
            <a:r>
              <a:rPr lang="en-US" sz="1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ow introducing student advocacy assessment impacts longitudinal integrated clerkship students and clinical supervisors </a:t>
            </a:r>
            <a:r>
              <a:rPr lang="en-US" sz="1100" dirty="0">
                <a:solidFill>
                  <a:schemeClr val="bg1"/>
                </a:solidFill>
                <a:latin typeface="+mj-lt"/>
              </a:rPr>
              <a:t>Medical Teacher, 2021.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65E9EC-F84C-4317-B725-553A278B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4" y="583031"/>
            <a:ext cx="8096252" cy="742034"/>
          </a:xfrm>
        </p:spPr>
        <p:txBody>
          <a:bodyPr/>
          <a:lstStyle/>
          <a:p>
            <a:r>
              <a:rPr lang="en-US" sz="2400" b="1" dirty="0"/>
              <a:t>Assess “patient care” skills that are not traditionally assessed, </a:t>
            </a:r>
            <a:r>
              <a:rPr lang="en-US" sz="2400" dirty="0"/>
              <a:t>e.g.,  Patient advocacy (4-point Likert scale and comments)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0EC6C1-EF75-4291-A6DE-13912EE89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6433" y="1691351"/>
            <a:ext cx="3527891" cy="42338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Drives student learning about advocacy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Impacts faculty 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Signals to students and supervisors that advocacy is an important skill, and aligns assessment system with clerkship values</a:t>
            </a:r>
          </a:p>
          <a:p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1C8A410-5957-470A-AC2B-4733857C126D}"/>
              </a:ext>
            </a:extLst>
          </p:cNvPr>
          <p:cNvSpPr/>
          <p:nvPr/>
        </p:nvSpPr>
        <p:spPr>
          <a:xfrm>
            <a:off x="2238376" y="3540812"/>
            <a:ext cx="261412" cy="402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07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EA58-E538-4038-80AB-874BE17D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7" y="617220"/>
            <a:ext cx="8509976" cy="636545"/>
          </a:xfrm>
        </p:spPr>
        <p:txBody>
          <a:bodyPr/>
          <a:lstStyle/>
          <a:p>
            <a:r>
              <a:rPr lang="en-US" sz="2000" dirty="0"/>
              <a:t>Grading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D52C-4B29-4F02-97C8-C85F34006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43" y="1244621"/>
            <a:ext cx="8568662" cy="478186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 i="0" u="none" strike="noStrike" baseline="0" dirty="0">
                <a:solidFill>
                  <a:schemeClr val="tx2"/>
                </a:solidFill>
              </a:rPr>
              <a:t>Benefits:</a:t>
            </a:r>
            <a:endParaRPr lang="en-US" sz="1800" b="1" i="0" u="none" strike="noStrike" baseline="0">
              <a:solidFill>
                <a:schemeClr val="tx2"/>
              </a:solidFill>
              <a:cs typeface="Arial"/>
            </a:endParaRP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31413"/>
                </a:solidFill>
              </a:rPr>
              <a:t>Committee decision-making:</a:t>
            </a:r>
          </a:p>
          <a:p>
            <a:pPr marL="842963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31413"/>
                </a:solidFill>
              </a:rPr>
              <a:t>Group makes better decisions</a:t>
            </a:r>
          </a:p>
          <a:p>
            <a:pPr marL="842963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31413"/>
                </a:solidFill>
              </a:rPr>
              <a:t>Shares and processes information in a more standardized and consistent manner</a:t>
            </a:r>
          </a:p>
          <a:p>
            <a:pPr marL="842645" lvl="2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131413"/>
                </a:solidFill>
              </a:rPr>
              <a:t>Relieves </a:t>
            </a:r>
            <a:r>
              <a:rPr lang="en-US" sz="1800" dirty="0">
                <a:solidFill>
                  <a:srgbClr val="131413"/>
                </a:solidFill>
              </a:rPr>
              <a:t>clerkship and site clerkship directors</a:t>
            </a:r>
            <a:r>
              <a:rPr lang="en-US" sz="1800" b="0" i="0" u="none" strike="noStrike" baseline="0" dirty="0">
                <a:solidFill>
                  <a:srgbClr val="131413"/>
                </a:solidFill>
              </a:rPr>
              <a:t> of personal accountability burden providing greater peace of mind (Frank et al</a:t>
            </a:r>
            <a:r>
              <a:rPr lang="en-US" sz="1800" dirty="0">
                <a:solidFill>
                  <a:srgbClr val="131413"/>
                </a:solidFill>
              </a:rPr>
              <a:t>.,</a:t>
            </a:r>
            <a:r>
              <a:rPr lang="en-US" sz="1800" b="0" i="0" u="none" strike="noStrike" baseline="0" dirty="0">
                <a:solidFill>
                  <a:srgbClr val="131413"/>
                </a:solidFill>
              </a:rPr>
              <a:t> 2019)</a:t>
            </a:r>
            <a:endParaRPr lang="en-US" sz="1800" dirty="0">
              <a:solidFill>
                <a:srgbClr val="131413"/>
              </a:solidFill>
              <a:cs typeface="Arial"/>
            </a:endParaRPr>
          </a:p>
          <a:p>
            <a:pPr algn="l"/>
            <a:endParaRPr lang="en-US" sz="1800" dirty="0">
              <a:solidFill>
                <a:srgbClr val="000000"/>
              </a:solidFill>
            </a:endParaRPr>
          </a:p>
          <a:p>
            <a:pPr algn="l"/>
            <a:endParaRPr lang="en-US" sz="1800" dirty="0">
              <a:solidFill>
                <a:srgbClr val="000000"/>
              </a:solidFill>
            </a:endParaRPr>
          </a:p>
          <a:p>
            <a:pPr algn="l"/>
            <a:r>
              <a:rPr lang="en-US" sz="1800" b="1" dirty="0">
                <a:solidFill>
                  <a:schemeClr val="tx2"/>
                </a:solidFill>
              </a:rPr>
              <a:t>How does the committee assign grades?</a:t>
            </a:r>
            <a:endParaRPr lang="en-US" sz="1800" b="1">
              <a:solidFill>
                <a:schemeClr val="tx2"/>
              </a:solidFill>
              <a:cs typeface="Arial"/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Typically, by combining: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Written evaluations (from supervising residents and attendings) with numerical ratings and lengthier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Scores on written and clinical skills exams with numerical scores and occasionally comments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70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EA58-E538-4038-80AB-874BE17D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12" y="830284"/>
            <a:ext cx="8509976" cy="636545"/>
          </a:xfrm>
        </p:spPr>
        <p:txBody>
          <a:bodyPr/>
          <a:lstStyle/>
          <a:p>
            <a:r>
              <a:rPr lang="en-US" sz="2000" dirty="0"/>
              <a:t>Grading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D52C-4B29-4F02-97C8-C85F34006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414" y="1380340"/>
            <a:ext cx="8561746" cy="51001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Challenges:</a:t>
            </a:r>
            <a:endParaRPr lang="en-US" sz="1800" b="1">
              <a:solidFill>
                <a:schemeClr val="tx2"/>
              </a:solidFill>
              <a:cs typeface="Arial"/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Committee members variably consider narrative comments, numerical scores, RIME ratings, competencies (e.g., humanism), and exam scores to make recommendations (Frank et al.,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</a:rPr>
              <a:t>How to interpret and </a:t>
            </a:r>
            <a:r>
              <a:rPr lang="en-US" sz="1800" dirty="0">
                <a:solidFill>
                  <a:srgbClr val="000000"/>
                </a:solidFill>
              </a:rPr>
              <a:t>s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ynthesize discrepant or “vague”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Confounding variables may come into play; implicit bias toward UIM students (GQ data, 2019) and in narrative evaluations (Rojek et al.,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Confirmation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Group harmony (“group think”)</a:t>
            </a:r>
          </a:p>
        </p:txBody>
      </p:sp>
    </p:spTree>
    <p:extLst>
      <p:ext uri="{BB962C8B-B14F-4D97-AF65-F5344CB8AC3E}">
        <p14:creationId xmlns:p14="http://schemas.microsoft.com/office/powerpoint/2010/main" val="2459259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D99F-6B10-4B84-99F2-27DF43DA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819787"/>
            <a:ext cx="8539846" cy="597031"/>
          </a:xfrm>
        </p:spPr>
        <p:txBody>
          <a:bodyPr/>
          <a:lstStyle/>
          <a:p>
            <a:r>
              <a:rPr lang="en-US" sz="2000" dirty="0"/>
              <a:t>Can the Grading Committee help mitigate bias in assessment?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FC878-E4C9-41FC-B0C0-01310BE14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416818"/>
            <a:ext cx="8539845" cy="476325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Membership:</a:t>
            </a:r>
            <a:endParaRPr lang="en-US" sz="1800" dirty="0">
              <a:solidFill>
                <a:schemeClr val="tx2"/>
              </a:solidFill>
              <a:cs typeface="Arial"/>
            </a:endParaRP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Select heterogenous group (diverse backgrounds, experience)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Process:</a:t>
            </a:r>
            <a:endParaRPr lang="en-US" sz="1800" dirty="0">
              <a:solidFill>
                <a:schemeClr val="tx2"/>
              </a:solidFill>
              <a:cs typeface="Arial"/>
            </a:endParaRP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Adopt a “shared mental model”</a:t>
            </a: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Improve grading consistency, fairness, transparency</a:t>
            </a: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Minimize time pressure</a:t>
            </a: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Committee chair: solicits perspectives, recalls prior decisions, summarizes new key principles</a:t>
            </a: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Use multiple written assessment sources </a:t>
            </a:r>
            <a:endParaRPr lang="en-US" sz="1800" dirty="0">
              <a:solidFill>
                <a:srgbClr val="000000"/>
              </a:solidFill>
              <a:cs typeface="Calibri"/>
            </a:endParaRP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Review files independently, solicit grade recommendations prior to meeting to counteract potential for conformity</a:t>
            </a: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Foster environment that promotes sharing of information and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Training:</a:t>
            </a:r>
            <a:endParaRPr lang="en-US" sz="1800" dirty="0">
              <a:solidFill>
                <a:schemeClr val="tx2"/>
              </a:solidFill>
              <a:cs typeface="Arial"/>
            </a:endParaRPr>
          </a:p>
          <a:p>
            <a:pPr marL="548879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Train committee members (and assessors) on assessment, implicit bias, and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A1F5C-3EF3-45BD-9997-0F2EF3BB8BCF}"/>
              </a:ext>
            </a:extLst>
          </p:cNvPr>
          <p:cNvSpPr txBox="1"/>
          <p:nvPr/>
        </p:nvSpPr>
        <p:spPr>
          <a:xfrm>
            <a:off x="6768445" y="5684593"/>
            <a:ext cx="1894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Frank et al, JGIM; 2019</a:t>
            </a:r>
          </a:p>
        </p:txBody>
      </p:sp>
    </p:spTree>
    <p:extLst>
      <p:ext uri="{BB962C8B-B14F-4D97-AF65-F5344CB8AC3E}">
        <p14:creationId xmlns:p14="http://schemas.microsoft.com/office/powerpoint/2010/main" val="598364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71" y="819787"/>
            <a:ext cx="8505131" cy="742034"/>
          </a:xfrm>
        </p:spPr>
        <p:txBody>
          <a:bodyPr/>
          <a:lstStyle/>
          <a:p>
            <a:r>
              <a:rPr lang="en-US" sz="2400" dirty="0"/>
              <a:t>Continuous Quality Improvement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72" y="1310497"/>
            <a:ext cx="5715921" cy="4869579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Review clerkship data for:</a:t>
            </a:r>
            <a:endParaRPr lang="en-US" dirty="0">
              <a:solidFill>
                <a:schemeClr val="bg2">
                  <a:lumMod val="10000"/>
                </a:schemeClr>
              </a:solidFill>
              <a:cs typeface="Arial" panose="020B0604020202020204"/>
            </a:endParaRPr>
          </a:p>
          <a:p>
            <a:pPr marL="548640" lvl="1" indent="-285750"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Equity in grades (based on sex, UIM status)</a:t>
            </a:r>
          </a:p>
          <a:p>
            <a:pPr marL="548640" lvl="1" indent="-285750"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Mistreatment reports</a:t>
            </a:r>
          </a:p>
          <a:p>
            <a:pPr marL="548640" lvl="1" indent="-285750"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Satisfaction with curricula in areas related to race, ethnicity, and sex</a:t>
            </a:r>
          </a:p>
          <a:p>
            <a:pPr marL="262890" lvl="1" indent="0">
              <a:buNone/>
            </a:pPr>
            <a:endParaRPr lang="en-US" sz="18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262890" lvl="1" indent="0">
              <a:buNone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How?</a:t>
            </a:r>
          </a:p>
          <a:p>
            <a:pPr marL="842645" lvl="2" indent="-252095"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Incorporate into existing periodic course reviews</a:t>
            </a:r>
          </a:p>
          <a:p>
            <a:pPr marL="842645" lvl="2" indent="-252095">
              <a:buChar char="•"/>
            </a:pPr>
            <a:r>
              <a:rPr lang="en-US" sz="1800" u="sng" dirty="0">
                <a:solidFill>
                  <a:schemeClr val="bg2">
                    <a:lumMod val="10000"/>
                  </a:schemeClr>
                </a:solidFill>
                <a:cs typeface="Arial"/>
              </a:rPr>
              <a:t>Clerkship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 and </a:t>
            </a:r>
            <a:r>
              <a:rPr lang="en-US" sz="1800" u="sng" dirty="0">
                <a:solidFill>
                  <a:schemeClr val="bg2">
                    <a:lumMod val="10000"/>
                  </a:schemeClr>
                </a:solidFill>
                <a:cs typeface="Arial"/>
              </a:rPr>
              <a:t>institutional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 level buy-in, support, and collaboration</a:t>
            </a:r>
          </a:p>
          <a:p>
            <a:pPr marL="548640" lvl="1" indent="-285750">
              <a:buChar char="•"/>
            </a:pPr>
            <a:endParaRPr lang="en-US" sz="18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Establish a committee to review data annually with DEI lens towards curricular opportunities, learning climate, and assessment (Colson, 2020)</a:t>
            </a:r>
            <a:endParaRPr lang="en-US" sz="1800" dirty="0">
              <a:solidFill>
                <a:schemeClr val="bg2">
                  <a:lumMod val="10000"/>
                </a:schemeClr>
              </a:solidFill>
              <a:ea typeface="+mn-lt"/>
              <a:cs typeface="+mn-lt"/>
            </a:endParaRPr>
          </a:p>
          <a:p>
            <a:pPr marL="285750" indent="-285750">
              <a:buFont typeface="Arial,Sans-Serif" charset="0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 marL="548640" lvl="1" indent="-285750">
              <a:buFont typeface="LucidaGrande" charset="0"/>
              <a:buChar char="•"/>
            </a:pPr>
            <a:endParaRPr lang="en-US" sz="18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842645" lvl="2" indent="-252095">
              <a:buFont typeface="LucidaGrande" charset="0"/>
              <a:buChar char="•"/>
            </a:pPr>
            <a:endParaRPr lang="en-US" sz="1800" b="1" dirty="0">
              <a:solidFill>
                <a:srgbClr val="181717"/>
              </a:solidFill>
              <a:cs typeface="Arial"/>
            </a:endParaRPr>
          </a:p>
          <a:p>
            <a:pPr marL="548640" lvl="1" indent="-285750">
              <a:buFont typeface="Arial" charset="0"/>
              <a:buChar char="•"/>
            </a:pPr>
            <a:endParaRPr lang="en-US" dirty="0">
              <a:cs typeface="Arial"/>
            </a:endParaRPr>
          </a:p>
          <a:p>
            <a:pPr marL="262890" lvl="1"/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graphicFrame>
        <p:nvGraphicFramePr>
          <p:cNvPr id="234" name="Diagram 234">
            <a:extLst>
              <a:ext uri="{FF2B5EF4-FFF2-40B4-BE49-F238E27FC236}">
                <a16:creationId xmlns:a16="http://schemas.microsoft.com/office/drawing/2014/main" id="{F1266613-2600-480F-B054-BDE745226E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384269"/>
              </p:ext>
            </p:extLst>
          </p:nvPr>
        </p:nvGraphicFramePr>
        <p:xfrm>
          <a:off x="5664679" y="1844614"/>
          <a:ext cx="3680605" cy="265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6576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971FE-2631-4F84-8928-B1039C1F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cs typeface="Arial"/>
              </a:rPr>
              <a:t>Continuous Quality Improvement</a:t>
            </a:r>
            <a:endParaRPr lang="en-US" sz="2400" dirty="0"/>
          </a:p>
        </p:txBody>
      </p:sp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0902348-72CD-4A72-B4EC-8A1D4FF89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511" y="1324875"/>
            <a:ext cx="6454431" cy="4826446"/>
          </a:xfrm>
        </p:spPr>
      </p:pic>
    </p:spTree>
    <p:extLst>
      <p:ext uri="{BB962C8B-B14F-4D97-AF65-F5344CB8AC3E}">
        <p14:creationId xmlns:p14="http://schemas.microsoft.com/office/powerpoint/2010/main" val="4215030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1B6BA-318F-416E-8111-161F7A0B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22" y="819787"/>
            <a:ext cx="8346980" cy="742034"/>
          </a:xfrm>
        </p:spPr>
        <p:txBody>
          <a:bodyPr/>
          <a:lstStyle/>
          <a:p>
            <a:r>
              <a:rPr lang="en-US" sz="2400" dirty="0">
                <a:cs typeface="Arial"/>
              </a:rPr>
              <a:t>Continuous Quality Improvement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E515E-790B-4E38-9FE2-9CA10B9A8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23" y="1252987"/>
            <a:ext cx="5543395" cy="492708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i="1" dirty="0">
                <a:solidFill>
                  <a:schemeClr val="bg2">
                    <a:lumMod val="10000"/>
                  </a:schemeClr>
                </a:solidFill>
                <a:cs typeface="Arial"/>
              </a:rPr>
              <a:t>You have data, now what?</a:t>
            </a:r>
          </a:p>
          <a:p>
            <a:endParaRPr lang="en-US" sz="18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Transparency &amp; Integrity</a:t>
            </a:r>
          </a:p>
          <a:p>
            <a:pPr marL="548640" lvl="1" indent="-285750"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Communicating to the learners and teachers/assessors</a:t>
            </a:r>
          </a:p>
          <a:p>
            <a:endParaRPr lang="en-US" sz="18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Accountability</a:t>
            </a:r>
          </a:p>
          <a:p>
            <a:pPr marL="548640" lvl="1" indent="-285750"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Address policies, processes, and the environment</a:t>
            </a:r>
          </a:p>
          <a:p>
            <a:pPr marL="548640" lvl="1" indent="-285750">
              <a:buFont typeface="LucidaGrande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Ensure pro-equity training is implemented and maintained across disciplines</a:t>
            </a:r>
            <a:endParaRPr lang="en-US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marL="285750" indent="-285750"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Continue to re-evaluate and adjust</a:t>
            </a:r>
          </a:p>
          <a:p>
            <a:endParaRPr lang="en-US" dirty="0">
              <a:cs typeface="Arial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9857C9-609B-46CD-A40F-204B5CE489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503413"/>
              </p:ext>
            </p:extLst>
          </p:nvPr>
        </p:nvGraphicFramePr>
        <p:xfrm>
          <a:off x="5391509" y="2103406"/>
          <a:ext cx="3680605" cy="265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933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F7B2-C25B-4F12-8567-5EB16175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CDIM guidelines for Equity in Assessment?</a:t>
            </a:r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588B8C-B757-48EF-AF6B-5097EC8C2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61" y="1234375"/>
            <a:ext cx="8235349" cy="49643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110C4E-0DC7-47C3-B497-36C37EEB6D9F}"/>
              </a:ext>
            </a:extLst>
          </p:cNvPr>
          <p:cNvCxnSpPr>
            <a:cxnSpLocks/>
          </p:cNvCxnSpPr>
          <p:nvPr/>
        </p:nvCxnSpPr>
        <p:spPr>
          <a:xfrm flipH="1">
            <a:off x="6295845" y="2670816"/>
            <a:ext cx="966703" cy="7006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B29063-11AC-4503-B54E-070BE5A9CD78}"/>
              </a:ext>
            </a:extLst>
          </p:cNvPr>
          <p:cNvCxnSpPr>
            <a:cxnSpLocks/>
          </p:cNvCxnSpPr>
          <p:nvPr/>
        </p:nvCxnSpPr>
        <p:spPr>
          <a:xfrm>
            <a:off x="4119113" y="1293833"/>
            <a:ext cx="895165" cy="67982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78158F-30F2-4A27-AB90-9113DB49A372}"/>
              </a:ext>
            </a:extLst>
          </p:cNvPr>
          <p:cNvCxnSpPr>
            <a:cxnSpLocks/>
          </p:cNvCxnSpPr>
          <p:nvPr/>
        </p:nvCxnSpPr>
        <p:spPr>
          <a:xfrm flipH="1" flipV="1">
            <a:off x="3607279" y="6074434"/>
            <a:ext cx="1225494" cy="3344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195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984C-77C3-4581-940A-077AAB1B7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479" y="517557"/>
            <a:ext cx="3138321" cy="371017"/>
          </a:xfrm>
        </p:spPr>
        <p:txBody>
          <a:bodyPr/>
          <a:lstStyle/>
          <a:p>
            <a:r>
              <a:rPr lang="en-US" sz="3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3973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FD9D-D2E6-DA43-8A36-AC754316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Roadmap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8A1660-12FD-C645-9053-38D3BAC93E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BEGINNING:</a:t>
            </a:r>
            <a:endParaRPr lang="en-US" sz="28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Understanding the learning environment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MIDDLE:</a:t>
            </a:r>
            <a:endParaRPr lang="en-US" sz="28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Describing the evidence of bias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END:</a:t>
            </a:r>
            <a:endParaRPr lang="en-US" sz="2800" dirty="0">
              <a:solidFill>
                <a:schemeClr val="tx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Evidence-based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9902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+mn-lt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 review key literature describing evidence of bias in clerkship assessment </a:t>
            </a:r>
          </a:p>
          <a:p>
            <a:endParaRPr lang="en-US" sz="2800" dirty="0"/>
          </a:p>
          <a:p>
            <a:r>
              <a:rPr lang="en-US" sz="2800" dirty="0"/>
              <a:t>To identify strategies to reduce assessment bias </a:t>
            </a:r>
          </a:p>
          <a:p>
            <a:endParaRPr lang="en-US" sz="2800" dirty="0"/>
          </a:p>
          <a:p>
            <a:r>
              <a:rPr lang="en-US" sz="2800" dirty="0"/>
              <a:t>To develop plans for next steps to minimize bias in assessment strategies at the individual evaluator level and at the clerkship-systems level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465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F7B2-C25B-4F12-8567-5EB16175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CDIM guidelines for Equity in Assessment?</a:t>
            </a:r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588B8C-B757-48EF-AF6B-5097EC8C2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61" y="1234375"/>
            <a:ext cx="8235349" cy="49643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110C4E-0DC7-47C3-B497-36C37EEB6D9F}"/>
              </a:ext>
            </a:extLst>
          </p:cNvPr>
          <p:cNvCxnSpPr>
            <a:cxnSpLocks/>
          </p:cNvCxnSpPr>
          <p:nvPr/>
        </p:nvCxnSpPr>
        <p:spPr>
          <a:xfrm flipH="1">
            <a:off x="6295845" y="2670816"/>
            <a:ext cx="966703" cy="7006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B29063-11AC-4503-B54E-070BE5A9CD78}"/>
              </a:ext>
            </a:extLst>
          </p:cNvPr>
          <p:cNvCxnSpPr>
            <a:cxnSpLocks/>
          </p:cNvCxnSpPr>
          <p:nvPr/>
        </p:nvCxnSpPr>
        <p:spPr>
          <a:xfrm>
            <a:off x="4119113" y="1293833"/>
            <a:ext cx="895165" cy="67982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78158F-30F2-4A27-AB90-9113DB49A372}"/>
              </a:ext>
            </a:extLst>
          </p:cNvPr>
          <p:cNvCxnSpPr>
            <a:cxnSpLocks/>
          </p:cNvCxnSpPr>
          <p:nvPr/>
        </p:nvCxnSpPr>
        <p:spPr>
          <a:xfrm flipH="1" flipV="1">
            <a:off x="3607279" y="6074434"/>
            <a:ext cx="1225494" cy="3344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33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BC2FCA-87F7-467B-8FE0-3BE72910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How did we get 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4B515-990C-4A39-9334-A370ED98C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73" r="10172" b="-1"/>
          <a:stretch/>
        </p:blipFill>
        <p:spPr>
          <a:xfrm>
            <a:off x="119905" y="1981199"/>
            <a:ext cx="5100420" cy="4642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58769-A26A-4F12-9D26-2C4B5B2A4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1" r="8904"/>
          <a:stretch/>
        </p:blipFill>
        <p:spPr>
          <a:xfrm>
            <a:off x="4581861" y="1981200"/>
            <a:ext cx="4442234" cy="464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7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"/>
    </mc:Choice>
    <mc:Fallback xmlns="">
      <p:transition spd="slow" advTm="15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BC2FCA-87F7-467B-8FE0-3BE72910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How did we get 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52E75-30CC-4650-A098-A63291FDC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7" r="33389"/>
          <a:stretch/>
        </p:blipFill>
        <p:spPr>
          <a:xfrm>
            <a:off x="4312227" y="1600200"/>
            <a:ext cx="4831773" cy="3665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EB634-6641-4B27-AC98-3D02D3E83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45" r="2908" b="11174"/>
          <a:stretch/>
        </p:blipFill>
        <p:spPr>
          <a:xfrm>
            <a:off x="4286635" y="4134361"/>
            <a:ext cx="4857365" cy="2708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000E0-D692-4B87-A4E1-8A7F56B8B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4423886" cy="52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"/>
    </mc:Choice>
    <mc:Fallback xmlns="">
      <p:transition spd="slow" advTm="15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F3D5667-6CFF-4A76-8481-DF90145D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1000"/>
            <a:ext cx="940836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"/>
    </mc:Choice>
    <mc:Fallback xmlns="">
      <p:transition spd="slow" advTm="44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2-27 10.41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-1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5"/>
    </mc:Choice>
    <mc:Fallback xmlns="">
      <p:transition spd="slow" advTm="1105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42.5"/>
</p:tagLst>
</file>

<file path=ppt/theme/theme1.xml><?xml version="1.0" encoding="utf-8"?>
<a:theme xmlns:a="http://schemas.openxmlformats.org/drawingml/2006/main" name="Theme1">
  <a:themeElements>
    <a:clrScheme name="Alliance AIM New">
      <a:dk1>
        <a:srgbClr val="706F73"/>
      </a:dk1>
      <a:lt1>
        <a:srgbClr val="FFFFFF"/>
      </a:lt1>
      <a:dk2>
        <a:srgbClr val="00485F"/>
      </a:dk2>
      <a:lt2>
        <a:srgbClr val="E7E6E6"/>
      </a:lt2>
      <a:accent1>
        <a:srgbClr val="0F5687"/>
      </a:accent1>
      <a:accent2>
        <a:srgbClr val="ED8322"/>
      </a:accent2>
      <a:accent3>
        <a:srgbClr val="B32216"/>
      </a:accent3>
      <a:accent4>
        <a:srgbClr val="F9C506"/>
      </a:accent4>
      <a:accent5>
        <a:srgbClr val="00919E"/>
      </a:accent5>
      <a:accent6>
        <a:srgbClr val="6699C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17AB3E50-3586-8E43-B404-B359E5712E25}" vid="{7D4B950F-61E1-AF40-895A-C540F7EC57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D036773452604BAE7354FCA49DCFE2" ma:contentTypeVersion="14" ma:contentTypeDescription="Create a new document." ma:contentTypeScope="" ma:versionID="8a9597727ceac7d531cf8c4165b58aca">
  <xsd:schema xmlns:xsd="http://www.w3.org/2001/XMLSchema" xmlns:xs="http://www.w3.org/2001/XMLSchema" xmlns:p="http://schemas.microsoft.com/office/2006/metadata/properties" xmlns:ns2="cdbec9c3-13cb-4e7b-b509-9d44a15dd439" xmlns:ns3="0ef013b1-c760-4eac-a036-a0dbdbf2ee1d" targetNamespace="http://schemas.microsoft.com/office/2006/metadata/properties" ma:root="true" ma:fieldsID="7f05944996be9962fdec5b7b955b65d5" ns2:_="" ns3:_="">
    <xsd:import namespace="cdbec9c3-13cb-4e7b-b509-9d44a15dd439"/>
    <xsd:import namespace="0ef013b1-c760-4eac-a036-a0dbdbf2ee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Pictur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ec9c3-13cb-4e7b-b509-9d44a15dd4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Picture" ma:index="18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013b1-c760-4eac-a036-a0dbdbf2ee1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cture xmlns="cdbec9c3-13cb-4e7b-b509-9d44a15dd439">
      <Url xsi:nil="true"/>
      <Description xsi:nil="true"/>
    </Picture>
  </documentManagement>
</p:properties>
</file>

<file path=customXml/itemProps1.xml><?xml version="1.0" encoding="utf-8"?>
<ds:datastoreItem xmlns:ds="http://schemas.openxmlformats.org/officeDocument/2006/customXml" ds:itemID="{9A68D78B-5EAD-40B8-B1A2-3B8B3261E2A2}"/>
</file>

<file path=customXml/itemProps2.xml><?xml version="1.0" encoding="utf-8"?>
<ds:datastoreItem xmlns:ds="http://schemas.openxmlformats.org/officeDocument/2006/customXml" ds:itemID="{BB546A67-5845-4084-AA2A-47ECAD0AA98A}"/>
</file>

<file path=customXml/itemProps3.xml><?xml version="1.0" encoding="utf-8"?>
<ds:datastoreItem xmlns:ds="http://schemas.openxmlformats.org/officeDocument/2006/customXml" ds:itemID="{091CADA5-AFF7-4B5F-8BF5-581BFBE11960}"/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714</TotalTime>
  <Words>1137</Words>
  <Application>Microsoft Office PowerPoint</Application>
  <PresentationFormat>On-screen Show (4:3)</PresentationFormat>
  <Paragraphs>196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Arial,Sans-Serif</vt:lpstr>
      <vt:lpstr>Calibri</vt:lpstr>
      <vt:lpstr>Gotham Book</vt:lpstr>
      <vt:lpstr>LucidaGrande</vt:lpstr>
      <vt:lpstr>Wingdings</vt:lpstr>
      <vt:lpstr>Theme1</vt:lpstr>
      <vt:lpstr>Recommendations to Promote Equity in Internal Medicine Clerkship Assessment and Grading</vt:lpstr>
      <vt:lpstr>Conflicts of interest</vt:lpstr>
      <vt:lpstr>Roadmap</vt:lpstr>
      <vt:lpstr>Objectives</vt:lpstr>
      <vt:lpstr>Where are the CDIM guidelines for Equity in Assessment?</vt:lpstr>
      <vt:lpstr>How did we get here?</vt:lpstr>
      <vt:lpstr>How did we get here?</vt:lpstr>
      <vt:lpstr>PowerPoint Presentation</vt:lpstr>
      <vt:lpstr>PowerPoint Presentation</vt:lpstr>
      <vt:lpstr>WHAT IS BIAS?</vt:lpstr>
      <vt:lpstr>Faculty Development--Recommendations</vt:lpstr>
      <vt:lpstr>Examples of Inequities in Language</vt:lpstr>
      <vt:lpstr>Resources:  Basic</vt:lpstr>
      <vt:lpstr>Resources--focused</vt:lpstr>
      <vt:lpstr>PowerPoint Presentation</vt:lpstr>
      <vt:lpstr>Assessment Tools</vt:lpstr>
      <vt:lpstr>Workplace Based Assessment</vt:lpstr>
      <vt:lpstr>Workplace Based Assessment</vt:lpstr>
      <vt:lpstr>Shelf Exam Policies</vt:lpstr>
      <vt:lpstr> Patient advocacy domain: Assess “patient care” skills that are not traditionally assessed </vt:lpstr>
      <vt:lpstr>Assess “patient care” skills that are not traditionally assessed, e.g.,  Patient advocacy (4-point Likert scale and comments)</vt:lpstr>
      <vt:lpstr>Grading Committee</vt:lpstr>
      <vt:lpstr>Grading Committee</vt:lpstr>
      <vt:lpstr>Can the Grading Committee help mitigate bias in assessment?</vt:lpstr>
      <vt:lpstr>Continuous Quality Improvement</vt:lpstr>
      <vt:lpstr>Continuous Quality Improvement</vt:lpstr>
      <vt:lpstr>Continuous Quality Improvement</vt:lpstr>
      <vt:lpstr>Where are the CDIM guidelines for Equity in Assessment?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Education: How the Pandemic Paved the Path to New Educational Opportunities</dc:title>
  <dc:creator>Microsoft Office User</dc:creator>
  <cp:lastModifiedBy>Osman, Nora Y.,M.D.</cp:lastModifiedBy>
  <cp:revision>573</cp:revision>
  <dcterms:created xsi:type="dcterms:W3CDTF">2021-02-16T13:03:30Z</dcterms:created>
  <dcterms:modified xsi:type="dcterms:W3CDTF">2021-09-23T17:50:22Z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0x01010065D036773452604BAE7354FCA49DCFE2</vt:lpwstr>
  </property>
</Properties>
</file>