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796" r:id="rId4"/>
    <p:sldId id="821" r:id="rId5"/>
    <p:sldId id="778" r:id="rId6"/>
    <p:sldId id="797" r:id="rId7"/>
    <p:sldId id="822" r:id="rId8"/>
    <p:sldId id="780" r:id="rId9"/>
    <p:sldId id="782" r:id="rId10"/>
    <p:sldId id="781" r:id="rId11"/>
    <p:sldId id="789" r:id="rId12"/>
    <p:sldId id="788" r:id="rId13"/>
    <p:sldId id="790" r:id="rId14"/>
    <p:sldId id="791" r:id="rId15"/>
    <p:sldId id="792" r:id="rId16"/>
    <p:sldId id="793" r:id="rId17"/>
    <p:sldId id="794" r:id="rId18"/>
    <p:sldId id="783" r:id="rId19"/>
    <p:sldId id="784" r:id="rId20"/>
    <p:sldId id="785" r:id="rId21"/>
    <p:sldId id="786" r:id="rId22"/>
    <p:sldId id="787" r:id="rId23"/>
    <p:sldId id="823" r:id="rId24"/>
    <p:sldId id="262" r:id="rId25"/>
    <p:sldId id="798" r:id="rId26"/>
    <p:sldId id="799" r:id="rId27"/>
    <p:sldId id="800" r:id="rId28"/>
    <p:sldId id="801" r:id="rId29"/>
    <p:sldId id="802" r:id="rId30"/>
    <p:sldId id="803" r:id="rId31"/>
    <p:sldId id="804" r:id="rId32"/>
    <p:sldId id="805" r:id="rId33"/>
    <p:sldId id="806" r:id="rId34"/>
    <p:sldId id="807" r:id="rId35"/>
    <p:sldId id="808" r:id="rId36"/>
    <p:sldId id="809" r:id="rId37"/>
    <p:sldId id="810" r:id="rId38"/>
    <p:sldId id="811" r:id="rId39"/>
    <p:sldId id="812" r:id="rId40"/>
    <p:sldId id="813" r:id="rId41"/>
    <p:sldId id="814" r:id="rId42"/>
    <p:sldId id="815" r:id="rId43"/>
    <p:sldId id="816" r:id="rId44"/>
    <p:sldId id="817" r:id="rId45"/>
    <p:sldId id="818" r:id="rId46"/>
    <p:sldId id="819" r:id="rId47"/>
    <p:sldId id="79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2916" autoAdjust="0"/>
  </p:normalViewPr>
  <p:slideViewPr>
    <p:cSldViewPr snapToGrid="0">
      <p:cViewPr varScale="1">
        <p:scale>
          <a:sx n="80" d="100"/>
          <a:sy n="80" d="100"/>
        </p:scale>
        <p:origin x="14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02A631-120A-44C9-977A-82396CD41A04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F28B816C-6749-43E8-998D-C35A8D4CF8FB}">
      <dgm:prSet phldrT="[Text]"/>
      <dgm:spPr/>
      <dgm:t>
        <a:bodyPr/>
        <a:lstStyle/>
        <a:p>
          <a:r>
            <a:rPr lang="en-US" dirty="0"/>
            <a:t>Under full supervision</a:t>
          </a:r>
        </a:p>
      </dgm:t>
    </dgm:pt>
    <dgm:pt modelId="{9D3609E5-2461-47EE-9CA3-EFF6F022751B}" type="parTrans" cxnId="{125F20AB-DA63-4DE3-855C-974A5A33DBBE}">
      <dgm:prSet/>
      <dgm:spPr/>
      <dgm:t>
        <a:bodyPr/>
        <a:lstStyle/>
        <a:p>
          <a:endParaRPr lang="en-US"/>
        </a:p>
      </dgm:t>
    </dgm:pt>
    <dgm:pt modelId="{B3F594BB-5606-448A-AB21-B0794DC7BA2A}" type="sibTrans" cxnId="{125F20AB-DA63-4DE3-855C-974A5A33DBBE}">
      <dgm:prSet/>
      <dgm:spPr/>
      <dgm:t>
        <a:bodyPr/>
        <a:lstStyle/>
        <a:p>
          <a:endParaRPr lang="en-US"/>
        </a:p>
      </dgm:t>
    </dgm:pt>
    <dgm:pt modelId="{56BB85ED-2A0D-4A40-9A0E-CF4E680AE04A}">
      <dgm:prSet phldrT="[Text]"/>
      <dgm:spPr/>
      <dgm:t>
        <a:bodyPr/>
        <a:lstStyle/>
        <a:p>
          <a:r>
            <a:rPr lang="en-US" dirty="0"/>
            <a:t>Under partial supervision</a:t>
          </a:r>
        </a:p>
      </dgm:t>
    </dgm:pt>
    <dgm:pt modelId="{66F5A69D-8379-4EC1-850D-76A4790338F5}" type="parTrans" cxnId="{B839F787-3633-4043-A8BE-24E4AFC260DE}">
      <dgm:prSet/>
      <dgm:spPr/>
      <dgm:t>
        <a:bodyPr/>
        <a:lstStyle/>
        <a:p>
          <a:endParaRPr lang="en-US"/>
        </a:p>
      </dgm:t>
    </dgm:pt>
    <dgm:pt modelId="{61E322EF-7393-4B60-8CD1-D76649AF2180}" type="sibTrans" cxnId="{B839F787-3633-4043-A8BE-24E4AFC260DE}">
      <dgm:prSet/>
      <dgm:spPr/>
      <dgm:t>
        <a:bodyPr/>
        <a:lstStyle/>
        <a:p>
          <a:endParaRPr lang="en-US"/>
        </a:p>
      </dgm:t>
    </dgm:pt>
    <dgm:pt modelId="{1A4B083F-5F5A-4161-88DD-551C4BB7BE2B}">
      <dgm:prSet phldrT="[Text]"/>
      <dgm:spPr/>
      <dgm:t>
        <a:bodyPr/>
        <a:lstStyle/>
        <a:p>
          <a:r>
            <a:rPr lang="en-US" dirty="0"/>
            <a:t>Under minimal supervision</a:t>
          </a:r>
        </a:p>
      </dgm:t>
    </dgm:pt>
    <dgm:pt modelId="{1E0463FA-72BE-491A-9E7A-244B657C65C5}" type="parTrans" cxnId="{A3C52306-FF04-4D28-960C-B8923042A8B5}">
      <dgm:prSet/>
      <dgm:spPr/>
      <dgm:t>
        <a:bodyPr/>
        <a:lstStyle/>
        <a:p>
          <a:endParaRPr lang="en-US"/>
        </a:p>
      </dgm:t>
    </dgm:pt>
    <dgm:pt modelId="{21B6A723-5E1F-4356-B730-F4401516EB5F}" type="sibTrans" cxnId="{A3C52306-FF04-4D28-960C-B8923042A8B5}">
      <dgm:prSet/>
      <dgm:spPr/>
      <dgm:t>
        <a:bodyPr/>
        <a:lstStyle/>
        <a:p>
          <a:endParaRPr lang="en-US"/>
        </a:p>
      </dgm:t>
    </dgm:pt>
    <dgm:pt modelId="{0C86E61B-4D3E-44F0-BAE7-66850EAA18E7}">
      <dgm:prSet phldrT="[Text]"/>
      <dgm:spPr/>
      <dgm:t>
        <a:bodyPr/>
        <a:lstStyle/>
        <a:p>
          <a:r>
            <a:rPr lang="en-US" dirty="0"/>
            <a:t>Ready for Independence</a:t>
          </a:r>
        </a:p>
      </dgm:t>
    </dgm:pt>
    <dgm:pt modelId="{83404087-7314-4F9F-BA59-D659C34545F1}" type="parTrans" cxnId="{352529DC-73F9-4DDE-9BA8-DCC3F748FBF0}">
      <dgm:prSet/>
      <dgm:spPr/>
      <dgm:t>
        <a:bodyPr/>
        <a:lstStyle/>
        <a:p>
          <a:endParaRPr lang="en-US"/>
        </a:p>
      </dgm:t>
    </dgm:pt>
    <dgm:pt modelId="{9821190F-EA22-49AD-BE2D-399E62D5AA02}" type="sibTrans" cxnId="{352529DC-73F9-4DDE-9BA8-DCC3F748FBF0}">
      <dgm:prSet/>
      <dgm:spPr/>
      <dgm:t>
        <a:bodyPr/>
        <a:lstStyle/>
        <a:p>
          <a:endParaRPr lang="en-US"/>
        </a:p>
      </dgm:t>
    </dgm:pt>
    <dgm:pt modelId="{187A8FD3-3764-47F9-A905-B2BDF3E207BF}">
      <dgm:prSet phldrT="[Text]"/>
      <dgm:spPr/>
      <dgm:t>
        <a:bodyPr/>
        <a:lstStyle/>
        <a:p>
          <a:r>
            <a:rPr lang="en-US" dirty="0"/>
            <a:t>Aspirational</a:t>
          </a:r>
        </a:p>
      </dgm:t>
    </dgm:pt>
    <dgm:pt modelId="{D154B603-6B23-4EBA-9BC2-DA016E0483C8}" type="parTrans" cxnId="{0EB84E72-D9B5-49E3-862A-5F5ECE680503}">
      <dgm:prSet/>
      <dgm:spPr/>
      <dgm:t>
        <a:bodyPr/>
        <a:lstStyle/>
        <a:p>
          <a:endParaRPr lang="en-US"/>
        </a:p>
      </dgm:t>
    </dgm:pt>
    <dgm:pt modelId="{2FE8E667-2523-4B7E-84E1-2FA3BA3CD8A3}" type="sibTrans" cxnId="{0EB84E72-D9B5-49E3-862A-5F5ECE680503}">
      <dgm:prSet/>
      <dgm:spPr/>
      <dgm:t>
        <a:bodyPr/>
        <a:lstStyle/>
        <a:p>
          <a:endParaRPr lang="en-US"/>
        </a:p>
      </dgm:t>
    </dgm:pt>
    <dgm:pt modelId="{670A3C7F-10BC-40BC-B0CD-854ABAE94569}" type="pres">
      <dgm:prSet presAssocID="{4702A631-120A-44C9-977A-82396CD41A04}" presName="arrowDiagram" presStyleCnt="0">
        <dgm:presLayoutVars>
          <dgm:chMax val="5"/>
          <dgm:dir/>
          <dgm:resizeHandles val="exact"/>
        </dgm:presLayoutVars>
      </dgm:prSet>
      <dgm:spPr/>
    </dgm:pt>
    <dgm:pt modelId="{78ED06C4-1F85-46FB-AEC9-81D5C793FC02}" type="pres">
      <dgm:prSet presAssocID="{4702A631-120A-44C9-977A-82396CD41A04}" presName="arrow" presStyleLbl="bgShp" presStyleIdx="0" presStyleCnt="1" custLinFactNeighborX="18178" custLinFactNeighborY="-4000"/>
      <dgm:spPr/>
    </dgm:pt>
    <dgm:pt modelId="{DC7C24F0-C5CD-41FF-9913-13BB5EF6B71B}" type="pres">
      <dgm:prSet presAssocID="{4702A631-120A-44C9-977A-82396CD41A04}" presName="arrowDiagram5" presStyleCnt="0"/>
      <dgm:spPr/>
    </dgm:pt>
    <dgm:pt modelId="{53C5740D-11EA-4BC2-BBAE-1DDFA5B80E20}" type="pres">
      <dgm:prSet presAssocID="{F28B816C-6749-43E8-998D-C35A8D4CF8FB}" presName="bullet5a" presStyleLbl="node1" presStyleIdx="0" presStyleCnt="5"/>
      <dgm:spPr/>
    </dgm:pt>
    <dgm:pt modelId="{A4696FEB-2C25-463C-9E87-F8C183218E2E}" type="pres">
      <dgm:prSet presAssocID="{F28B816C-6749-43E8-998D-C35A8D4CF8FB}" presName="textBox5a" presStyleLbl="revTx" presStyleIdx="0" presStyleCnt="5">
        <dgm:presLayoutVars>
          <dgm:bulletEnabled val="1"/>
        </dgm:presLayoutVars>
      </dgm:prSet>
      <dgm:spPr/>
    </dgm:pt>
    <dgm:pt modelId="{04374227-FC3F-42F1-87BA-28C7BCC5A990}" type="pres">
      <dgm:prSet presAssocID="{56BB85ED-2A0D-4A40-9A0E-CF4E680AE04A}" presName="bullet5b" presStyleLbl="node1" presStyleIdx="1" presStyleCnt="5"/>
      <dgm:spPr/>
    </dgm:pt>
    <dgm:pt modelId="{DEAD1EC1-61A4-4C81-B4E7-543EDC738101}" type="pres">
      <dgm:prSet presAssocID="{56BB85ED-2A0D-4A40-9A0E-CF4E680AE04A}" presName="textBox5b" presStyleLbl="revTx" presStyleIdx="1" presStyleCnt="5">
        <dgm:presLayoutVars>
          <dgm:bulletEnabled val="1"/>
        </dgm:presLayoutVars>
      </dgm:prSet>
      <dgm:spPr/>
    </dgm:pt>
    <dgm:pt modelId="{80F116C4-ED31-4916-B360-12B51BA71FE7}" type="pres">
      <dgm:prSet presAssocID="{1A4B083F-5F5A-4161-88DD-551C4BB7BE2B}" presName="bullet5c" presStyleLbl="node1" presStyleIdx="2" presStyleCnt="5"/>
      <dgm:spPr/>
    </dgm:pt>
    <dgm:pt modelId="{0BC75702-8878-4BDD-8384-3F8CF1619B55}" type="pres">
      <dgm:prSet presAssocID="{1A4B083F-5F5A-4161-88DD-551C4BB7BE2B}" presName="textBox5c" presStyleLbl="revTx" presStyleIdx="2" presStyleCnt="5">
        <dgm:presLayoutVars>
          <dgm:bulletEnabled val="1"/>
        </dgm:presLayoutVars>
      </dgm:prSet>
      <dgm:spPr/>
    </dgm:pt>
    <dgm:pt modelId="{FDCACBCA-5693-45E2-B50D-645DF53B5ADC}" type="pres">
      <dgm:prSet presAssocID="{0C86E61B-4D3E-44F0-BAE7-66850EAA18E7}" presName="bullet5d" presStyleLbl="node1" presStyleIdx="3" presStyleCnt="5"/>
      <dgm:spPr/>
    </dgm:pt>
    <dgm:pt modelId="{3C8DD203-50FD-45EF-9E01-BE96A5CA81D0}" type="pres">
      <dgm:prSet presAssocID="{0C86E61B-4D3E-44F0-BAE7-66850EAA18E7}" presName="textBox5d" presStyleLbl="revTx" presStyleIdx="3" presStyleCnt="5">
        <dgm:presLayoutVars>
          <dgm:bulletEnabled val="1"/>
        </dgm:presLayoutVars>
      </dgm:prSet>
      <dgm:spPr/>
    </dgm:pt>
    <dgm:pt modelId="{DC0A7B2B-EC42-4616-8BF4-5AF4C9CBAFEB}" type="pres">
      <dgm:prSet presAssocID="{187A8FD3-3764-47F9-A905-B2BDF3E207BF}" presName="bullet5e" presStyleLbl="node1" presStyleIdx="4" presStyleCnt="5"/>
      <dgm:spPr/>
    </dgm:pt>
    <dgm:pt modelId="{F810DEDE-58B7-4E6F-9786-7534EE945FC5}" type="pres">
      <dgm:prSet presAssocID="{187A8FD3-3764-47F9-A905-B2BDF3E207BF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16C34600-3202-4B3F-9CC5-A7144DA8664F}" type="presOf" srcId="{0C86E61B-4D3E-44F0-BAE7-66850EAA18E7}" destId="{3C8DD203-50FD-45EF-9E01-BE96A5CA81D0}" srcOrd="0" destOrd="0" presId="urn:microsoft.com/office/officeart/2005/8/layout/arrow2"/>
    <dgm:cxn modelId="{A3C52306-FF04-4D28-960C-B8923042A8B5}" srcId="{4702A631-120A-44C9-977A-82396CD41A04}" destId="{1A4B083F-5F5A-4161-88DD-551C4BB7BE2B}" srcOrd="2" destOrd="0" parTransId="{1E0463FA-72BE-491A-9E7A-244B657C65C5}" sibTransId="{21B6A723-5E1F-4356-B730-F4401516EB5F}"/>
    <dgm:cxn modelId="{0EB84E72-D9B5-49E3-862A-5F5ECE680503}" srcId="{4702A631-120A-44C9-977A-82396CD41A04}" destId="{187A8FD3-3764-47F9-A905-B2BDF3E207BF}" srcOrd="4" destOrd="0" parTransId="{D154B603-6B23-4EBA-9BC2-DA016E0483C8}" sibTransId="{2FE8E667-2523-4B7E-84E1-2FA3BA3CD8A3}"/>
    <dgm:cxn modelId="{5AF19C7C-4B22-4990-8B87-B137826D878F}" type="presOf" srcId="{4702A631-120A-44C9-977A-82396CD41A04}" destId="{670A3C7F-10BC-40BC-B0CD-854ABAE94569}" srcOrd="0" destOrd="0" presId="urn:microsoft.com/office/officeart/2005/8/layout/arrow2"/>
    <dgm:cxn modelId="{B839F787-3633-4043-A8BE-24E4AFC260DE}" srcId="{4702A631-120A-44C9-977A-82396CD41A04}" destId="{56BB85ED-2A0D-4A40-9A0E-CF4E680AE04A}" srcOrd="1" destOrd="0" parTransId="{66F5A69D-8379-4EC1-850D-76A4790338F5}" sibTransId="{61E322EF-7393-4B60-8CD1-D76649AF2180}"/>
    <dgm:cxn modelId="{55560EA8-AE01-4FAE-BC56-1E0943BDD817}" type="presOf" srcId="{F28B816C-6749-43E8-998D-C35A8D4CF8FB}" destId="{A4696FEB-2C25-463C-9E87-F8C183218E2E}" srcOrd="0" destOrd="0" presId="urn:microsoft.com/office/officeart/2005/8/layout/arrow2"/>
    <dgm:cxn modelId="{EEC916A8-13EE-4A67-9938-BBF45CF063C0}" type="presOf" srcId="{187A8FD3-3764-47F9-A905-B2BDF3E207BF}" destId="{F810DEDE-58B7-4E6F-9786-7534EE945FC5}" srcOrd="0" destOrd="0" presId="urn:microsoft.com/office/officeart/2005/8/layout/arrow2"/>
    <dgm:cxn modelId="{125F20AB-DA63-4DE3-855C-974A5A33DBBE}" srcId="{4702A631-120A-44C9-977A-82396CD41A04}" destId="{F28B816C-6749-43E8-998D-C35A8D4CF8FB}" srcOrd="0" destOrd="0" parTransId="{9D3609E5-2461-47EE-9CA3-EFF6F022751B}" sibTransId="{B3F594BB-5606-448A-AB21-B0794DC7BA2A}"/>
    <dgm:cxn modelId="{64F75DB4-A057-4368-8D9F-0A67617E0904}" type="presOf" srcId="{1A4B083F-5F5A-4161-88DD-551C4BB7BE2B}" destId="{0BC75702-8878-4BDD-8384-3F8CF1619B55}" srcOrd="0" destOrd="0" presId="urn:microsoft.com/office/officeart/2005/8/layout/arrow2"/>
    <dgm:cxn modelId="{352529DC-73F9-4DDE-9BA8-DCC3F748FBF0}" srcId="{4702A631-120A-44C9-977A-82396CD41A04}" destId="{0C86E61B-4D3E-44F0-BAE7-66850EAA18E7}" srcOrd="3" destOrd="0" parTransId="{83404087-7314-4F9F-BA59-D659C34545F1}" sibTransId="{9821190F-EA22-49AD-BE2D-399E62D5AA02}"/>
    <dgm:cxn modelId="{7E4671E2-0BD8-4282-B1D6-558DFE7DAB56}" type="presOf" srcId="{56BB85ED-2A0D-4A40-9A0E-CF4E680AE04A}" destId="{DEAD1EC1-61A4-4C81-B4E7-543EDC738101}" srcOrd="0" destOrd="0" presId="urn:microsoft.com/office/officeart/2005/8/layout/arrow2"/>
    <dgm:cxn modelId="{502230E4-D89D-40A1-BE92-CFDCDECEB0D8}" type="presParOf" srcId="{670A3C7F-10BC-40BC-B0CD-854ABAE94569}" destId="{78ED06C4-1F85-46FB-AEC9-81D5C793FC02}" srcOrd="0" destOrd="0" presId="urn:microsoft.com/office/officeart/2005/8/layout/arrow2"/>
    <dgm:cxn modelId="{9BC90AB7-92EB-4F2A-9C1C-0C93991D9AC8}" type="presParOf" srcId="{670A3C7F-10BC-40BC-B0CD-854ABAE94569}" destId="{DC7C24F0-C5CD-41FF-9913-13BB5EF6B71B}" srcOrd="1" destOrd="0" presId="urn:microsoft.com/office/officeart/2005/8/layout/arrow2"/>
    <dgm:cxn modelId="{479F8A20-CEC4-4649-9852-5ADEB7624F14}" type="presParOf" srcId="{DC7C24F0-C5CD-41FF-9913-13BB5EF6B71B}" destId="{53C5740D-11EA-4BC2-BBAE-1DDFA5B80E20}" srcOrd="0" destOrd="0" presId="urn:microsoft.com/office/officeart/2005/8/layout/arrow2"/>
    <dgm:cxn modelId="{27C81A0F-23D7-4C71-AECD-53E6713EA9D3}" type="presParOf" srcId="{DC7C24F0-C5CD-41FF-9913-13BB5EF6B71B}" destId="{A4696FEB-2C25-463C-9E87-F8C183218E2E}" srcOrd="1" destOrd="0" presId="urn:microsoft.com/office/officeart/2005/8/layout/arrow2"/>
    <dgm:cxn modelId="{D29119D3-E393-4C48-A045-3F1F7EDB9BA0}" type="presParOf" srcId="{DC7C24F0-C5CD-41FF-9913-13BB5EF6B71B}" destId="{04374227-FC3F-42F1-87BA-28C7BCC5A990}" srcOrd="2" destOrd="0" presId="urn:microsoft.com/office/officeart/2005/8/layout/arrow2"/>
    <dgm:cxn modelId="{B175D2D3-218E-4E7D-8696-3C9A6506A790}" type="presParOf" srcId="{DC7C24F0-C5CD-41FF-9913-13BB5EF6B71B}" destId="{DEAD1EC1-61A4-4C81-B4E7-543EDC738101}" srcOrd="3" destOrd="0" presId="urn:microsoft.com/office/officeart/2005/8/layout/arrow2"/>
    <dgm:cxn modelId="{96967AD0-EE07-4044-81AB-B73908E0BEF6}" type="presParOf" srcId="{DC7C24F0-C5CD-41FF-9913-13BB5EF6B71B}" destId="{80F116C4-ED31-4916-B360-12B51BA71FE7}" srcOrd="4" destOrd="0" presId="urn:microsoft.com/office/officeart/2005/8/layout/arrow2"/>
    <dgm:cxn modelId="{4D0293A5-9191-4C7C-A6C2-407C737CBF89}" type="presParOf" srcId="{DC7C24F0-C5CD-41FF-9913-13BB5EF6B71B}" destId="{0BC75702-8878-4BDD-8384-3F8CF1619B55}" srcOrd="5" destOrd="0" presId="urn:microsoft.com/office/officeart/2005/8/layout/arrow2"/>
    <dgm:cxn modelId="{0B98A82A-5E75-412E-97AD-69077BD7D785}" type="presParOf" srcId="{DC7C24F0-C5CD-41FF-9913-13BB5EF6B71B}" destId="{FDCACBCA-5693-45E2-B50D-645DF53B5ADC}" srcOrd="6" destOrd="0" presId="urn:microsoft.com/office/officeart/2005/8/layout/arrow2"/>
    <dgm:cxn modelId="{88492ED6-B16B-4BAB-A147-792B0E7EFC09}" type="presParOf" srcId="{DC7C24F0-C5CD-41FF-9913-13BB5EF6B71B}" destId="{3C8DD203-50FD-45EF-9E01-BE96A5CA81D0}" srcOrd="7" destOrd="0" presId="urn:microsoft.com/office/officeart/2005/8/layout/arrow2"/>
    <dgm:cxn modelId="{FD475CEA-F51D-4461-A2A5-AA35399A8343}" type="presParOf" srcId="{DC7C24F0-C5CD-41FF-9913-13BB5EF6B71B}" destId="{DC0A7B2B-EC42-4616-8BF4-5AF4C9CBAFEB}" srcOrd="8" destOrd="0" presId="urn:microsoft.com/office/officeart/2005/8/layout/arrow2"/>
    <dgm:cxn modelId="{B69E3DF3-6515-4001-A5FD-BE9192530088}" type="presParOf" srcId="{DC7C24F0-C5CD-41FF-9913-13BB5EF6B71B}" destId="{F810DEDE-58B7-4E6F-9786-7534EE945FC5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BE0BDD-4DD3-422B-8461-10F5C544F6F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8A339F-1153-44A1-AB30-53A975617853}">
      <dgm:prSet phldrT="[Text]"/>
      <dgm:spPr/>
      <dgm:t>
        <a:bodyPr/>
        <a:lstStyle/>
        <a:p>
          <a:r>
            <a:rPr lang="en-US" dirty="0"/>
            <a:t>Step 1</a:t>
          </a:r>
        </a:p>
      </dgm:t>
    </dgm:pt>
    <dgm:pt modelId="{BE331072-3F69-439A-B4B7-ED5F99DFD7B2}" type="parTrans" cxnId="{C0B22E36-BEA7-4DED-91D4-7A99632FF25C}">
      <dgm:prSet/>
      <dgm:spPr/>
      <dgm:t>
        <a:bodyPr/>
        <a:lstStyle/>
        <a:p>
          <a:endParaRPr lang="en-US"/>
        </a:p>
      </dgm:t>
    </dgm:pt>
    <dgm:pt modelId="{B137F451-EF82-4E22-AB51-2A5D1132819F}" type="sibTrans" cxnId="{C0B22E36-BEA7-4DED-91D4-7A99632FF25C}">
      <dgm:prSet/>
      <dgm:spPr/>
      <dgm:t>
        <a:bodyPr/>
        <a:lstStyle/>
        <a:p>
          <a:endParaRPr lang="en-US"/>
        </a:p>
      </dgm:t>
    </dgm:pt>
    <dgm:pt modelId="{02349AD4-3F4E-4068-A6E7-4E3830A0B44B}">
      <dgm:prSet phldrT="[Text]"/>
      <dgm:spPr/>
      <dgm:t>
        <a:bodyPr/>
        <a:lstStyle/>
        <a:p>
          <a:r>
            <a:rPr lang="en-US" dirty="0"/>
            <a:t>Identify EPAs you would like to assess</a:t>
          </a:r>
        </a:p>
      </dgm:t>
    </dgm:pt>
    <dgm:pt modelId="{FA4EB66B-FADD-4691-91E1-E5AFF2B228CC}" type="parTrans" cxnId="{73FC3C3B-22CC-4B43-9AA2-48A7F4E3127E}">
      <dgm:prSet/>
      <dgm:spPr/>
      <dgm:t>
        <a:bodyPr/>
        <a:lstStyle/>
        <a:p>
          <a:endParaRPr lang="en-US"/>
        </a:p>
      </dgm:t>
    </dgm:pt>
    <dgm:pt modelId="{588F251B-7184-4FD6-AAD5-9B950C82EA14}" type="sibTrans" cxnId="{73FC3C3B-22CC-4B43-9AA2-48A7F4E3127E}">
      <dgm:prSet/>
      <dgm:spPr/>
      <dgm:t>
        <a:bodyPr/>
        <a:lstStyle/>
        <a:p>
          <a:endParaRPr lang="en-US"/>
        </a:p>
      </dgm:t>
    </dgm:pt>
    <dgm:pt modelId="{4335CD90-33E9-49A4-AFF8-DC7F4D6B0255}">
      <dgm:prSet phldrT="[Text]"/>
      <dgm:spPr/>
      <dgm:t>
        <a:bodyPr/>
        <a:lstStyle/>
        <a:p>
          <a:r>
            <a:rPr lang="en-US" dirty="0"/>
            <a:t>Develop direct observation tools to assess the EPAs (ours our “on demand”)</a:t>
          </a:r>
        </a:p>
      </dgm:t>
    </dgm:pt>
    <dgm:pt modelId="{7995A6D4-06A6-4E3E-8DE0-0757091EC689}" type="parTrans" cxnId="{48042289-C40E-4574-B75D-5880E4F63BA3}">
      <dgm:prSet/>
      <dgm:spPr/>
      <dgm:t>
        <a:bodyPr/>
        <a:lstStyle/>
        <a:p>
          <a:endParaRPr lang="en-US"/>
        </a:p>
      </dgm:t>
    </dgm:pt>
    <dgm:pt modelId="{42919C5D-BC37-4ED1-B148-BC9B0E4F7C64}" type="sibTrans" cxnId="{48042289-C40E-4574-B75D-5880E4F63BA3}">
      <dgm:prSet/>
      <dgm:spPr/>
      <dgm:t>
        <a:bodyPr/>
        <a:lstStyle/>
        <a:p>
          <a:endParaRPr lang="en-US"/>
        </a:p>
      </dgm:t>
    </dgm:pt>
    <dgm:pt modelId="{7C7F7480-A6E9-4BCA-872E-A8DA35B0A684}">
      <dgm:prSet phldrT="[Text]"/>
      <dgm:spPr/>
      <dgm:t>
        <a:bodyPr/>
        <a:lstStyle/>
        <a:p>
          <a:r>
            <a:rPr lang="en-US" dirty="0"/>
            <a:t>Step 2</a:t>
          </a:r>
        </a:p>
      </dgm:t>
    </dgm:pt>
    <dgm:pt modelId="{3CD26620-A706-4CF9-9A4B-700508B12317}" type="parTrans" cxnId="{576288E8-4E28-41B3-A0E3-46F596D46C1A}">
      <dgm:prSet/>
      <dgm:spPr/>
      <dgm:t>
        <a:bodyPr/>
        <a:lstStyle/>
        <a:p>
          <a:endParaRPr lang="en-US"/>
        </a:p>
      </dgm:t>
    </dgm:pt>
    <dgm:pt modelId="{5DB8AAE8-7B91-4A6D-899A-2D20FDE50F8D}" type="sibTrans" cxnId="{576288E8-4E28-41B3-A0E3-46F596D46C1A}">
      <dgm:prSet/>
      <dgm:spPr/>
      <dgm:t>
        <a:bodyPr/>
        <a:lstStyle/>
        <a:p>
          <a:endParaRPr lang="en-US"/>
        </a:p>
      </dgm:t>
    </dgm:pt>
    <dgm:pt modelId="{0134243F-DDFA-47D1-9F0B-9E84816C2FE2}">
      <dgm:prSet phldrT="[Text]"/>
      <dgm:spPr/>
      <dgm:t>
        <a:bodyPr/>
        <a:lstStyle/>
        <a:p>
          <a:r>
            <a:rPr lang="en-US" dirty="0"/>
            <a:t>Develop custom </a:t>
          </a:r>
          <a:r>
            <a:rPr lang="en-US" dirty="0" err="1"/>
            <a:t>subcompetencies</a:t>
          </a:r>
          <a:r>
            <a:rPr lang="en-US" dirty="0"/>
            <a:t> (optional)</a:t>
          </a:r>
        </a:p>
      </dgm:t>
    </dgm:pt>
    <dgm:pt modelId="{59534271-D2A3-45E8-8F93-4BDEDC7FB364}" type="parTrans" cxnId="{AD7D0E2E-C5C2-43C3-AC76-B0BA3278E63A}">
      <dgm:prSet/>
      <dgm:spPr/>
      <dgm:t>
        <a:bodyPr/>
        <a:lstStyle/>
        <a:p>
          <a:endParaRPr lang="en-US"/>
        </a:p>
      </dgm:t>
    </dgm:pt>
    <dgm:pt modelId="{C65A20BE-A3A9-42D5-81CA-1FE404B9DC0A}" type="sibTrans" cxnId="{AD7D0E2E-C5C2-43C3-AC76-B0BA3278E63A}">
      <dgm:prSet/>
      <dgm:spPr/>
      <dgm:t>
        <a:bodyPr/>
        <a:lstStyle/>
        <a:p>
          <a:endParaRPr lang="en-US"/>
        </a:p>
      </dgm:t>
    </dgm:pt>
    <dgm:pt modelId="{ED06E310-0241-4E76-8792-FEF8E627D425}">
      <dgm:prSet phldrT="[Text]"/>
      <dgm:spPr/>
      <dgm:t>
        <a:bodyPr/>
        <a:lstStyle/>
        <a:p>
          <a:r>
            <a:rPr lang="en-US" dirty="0"/>
            <a:t>Step 3</a:t>
          </a:r>
        </a:p>
      </dgm:t>
    </dgm:pt>
    <dgm:pt modelId="{F779C671-6C7B-4539-9968-AAB453140FB5}" type="parTrans" cxnId="{E6DF249C-36E9-45CF-B199-237B206B98D5}">
      <dgm:prSet/>
      <dgm:spPr/>
      <dgm:t>
        <a:bodyPr/>
        <a:lstStyle/>
        <a:p>
          <a:endParaRPr lang="en-US"/>
        </a:p>
      </dgm:t>
    </dgm:pt>
    <dgm:pt modelId="{EA76CDE0-4A18-4027-AF3F-14C5BD8E6771}" type="sibTrans" cxnId="{E6DF249C-36E9-45CF-B199-237B206B98D5}">
      <dgm:prSet/>
      <dgm:spPr/>
      <dgm:t>
        <a:bodyPr/>
        <a:lstStyle/>
        <a:p>
          <a:endParaRPr lang="en-US"/>
        </a:p>
      </dgm:t>
    </dgm:pt>
    <dgm:pt modelId="{45F61EEB-F560-4923-AACD-3FD359DF5D68}">
      <dgm:prSet phldrT="[Text]"/>
      <dgm:spPr/>
      <dgm:t>
        <a:bodyPr/>
        <a:lstStyle/>
        <a:p>
          <a:r>
            <a:rPr lang="en-US" dirty="0"/>
            <a:t>Map your DOTs to the </a:t>
          </a:r>
          <a:r>
            <a:rPr lang="en-US" dirty="0" err="1"/>
            <a:t>subcompetencies</a:t>
          </a:r>
          <a:endParaRPr lang="en-US" dirty="0"/>
        </a:p>
      </dgm:t>
    </dgm:pt>
    <dgm:pt modelId="{A1B56A9F-9407-4169-A68B-F4454ECFACF6}" type="parTrans" cxnId="{B16F3BB1-C127-4DF6-96F8-0D7237A19EED}">
      <dgm:prSet/>
      <dgm:spPr/>
      <dgm:t>
        <a:bodyPr/>
        <a:lstStyle/>
        <a:p>
          <a:endParaRPr lang="en-US"/>
        </a:p>
      </dgm:t>
    </dgm:pt>
    <dgm:pt modelId="{EB741063-1367-4B5E-84C7-C39FE8904F78}" type="sibTrans" cxnId="{B16F3BB1-C127-4DF6-96F8-0D7237A19EED}">
      <dgm:prSet/>
      <dgm:spPr/>
      <dgm:t>
        <a:bodyPr/>
        <a:lstStyle/>
        <a:p>
          <a:endParaRPr lang="en-US"/>
        </a:p>
      </dgm:t>
    </dgm:pt>
    <dgm:pt modelId="{CD8E07BA-B480-4F1D-A6A6-1CEE38B0B788}" type="pres">
      <dgm:prSet presAssocID="{22BE0BDD-4DD3-422B-8461-10F5C544F6F7}" presName="linearFlow" presStyleCnt="0">
        <dgm:presLayoutVars>
          <dgm:dir/>
          <dgm:animLvl val="lvl"/>
          <dgm:resizeHandles val="exact"/>
        </dgm:presLayoutVars>
      </dgm:prSet>
      <dgm:spPr/>
    </dgm:pt>
    <dgm:pt modelId="{7DE6C5CD-EABD-4AAE-BB53-C9F0C685C753}" type="pres">
      <dgm:prSet presAssocID="{508A339F-1153-44A1-AB30-53A975617853}" presName="composite" presStyleCnt="0"/>
      <dgm:spPr/>
    </dgm:pt>
    <dgm:pt modelId="{213FB144-2AA3-4E9E-83E4-620A9E35D700}" type="pres">
      <dgm:prSet presAssocID="{508A339F-1153-44A1-AB30-53A975617853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8474F35-EFD8-46CC-A1E1-C5FC57C121F3}" type="pres">
      <dgm:prSet presAssocID="{508A339F-1153-44A1-AB30-53A975617853}" presName="descendantText" presStyleLbl="alignAcc1" presStyleIdx="0" presStyleCnt="3">
        <dgm:presLayoutVars>
          <dgm:bulletEnabled val="1"/>
        </dgm:presLayoutVars>
      </dgm:prSet>
      <dgm:spPr/>
    </dgm:pt>
    <dgm:pt modelId="{70C536BB-E79B-4B6C-AAAB-5189AB1D8B4C}" type="pres">
      <dgm:prSet presAssocID="{B137F451-EF82-4E22-AB51-2A5D1132819F}" presName="sp" presStyleCnt="0"/>
      <dgm:spPr/>
    </dgm:pt>
    <dgm:pt modelId="{3FD81F85-7FDF-41D7-9D7B-D0DB3C929D7B}" type="pres">
      <dgm:prSet presAssocID="{7C7F7480-A6E9-4BCA-872E-A8DA35B0A684}" presName="composite" presStyleCnt="0"/>
      <dgm:spPr/>
    </dgm:pt>
    <dgm:pt modelId="{641B4CDC-BF67-456B-B1DE-550A005C492C}" type="pres">
      <dgm:prSet presAssocID="{7C7F7480-A6E9-4BCA-872E-A8DA35B0A684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891E6F1-1194-41CE-8852-0ED4A1E5E603}" type="pres">
      <dgm:prSet presAssocID="{7C7F7480-A6E9-4BCA-872E-A8DA35B0A684}" presName="descendantText" presStyleLbl="alignAcc1" presStyleIdx="1" presStyleCnt="3">
        <dgm:presLayoutVars>
          <dgm:bulletEnabled val="1"/>
        </dgm:presLayoutVars>
      </dgm:prSet>
      <dgm:spPr/>
    </dgm:pt>
    <dgm:pt modelId="{88C1F6E0-D8F7-4033-BBA7-EE1428F0CF42}" type="pres">
      <dgm:prSet presAssocID="{5DB8AAE8-7B91-4A6D-899A-2D20FDE50F8D}" presName="sp" presStyleCnt="0"/>
      <dgm:spPr/>
    </dgm:pt>
    <dgm:pt modelId="{66E2340D-9379-43DA-A771-F922D1466C72}" type="pres">
      <dgm:prSet presAssocID="{ED06E310-0241-4E76-8792-FEF8E627D425}" presName="composite" presStyleCnt="0"/>
      <dgm:spPr/>
    </dgm:pt>
    <dgm:pt modelId="{5F4385ED-797D-4D4F-A3CF-BC990B82D63E}" type="pres">
      <dgm:prSet presAssocID="{ED06E310-0241-4E76-8792-FEF8E627D42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557E6F5-4132-464E-B682-1094B5E46F05}" type="pres">
      <dgm:prSet presAssocID="{ED06E310-0241-4E76-8792-FEF8E627D425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80E7C07-AA29-43BC-AD03-60B2F3D0CAA4}" type="presOf" srcId="{ED06E310-0241-4E76-8792-FEF8E627D425}" destId="{5F4385ED-797D-4D4F-A3CF-BC990B82D63E}" srcOrd="0" destOrd="0" presId="urn:microsoft.com/office/officeart/2005/8/layout/chevron2"/>
    <dgm:cxn modelId="{B0AA8B19-9D9B-4EDD-8579-FA31B8AAF96B}" type="presOf" srcId="{0134243F-DDFA-47D1-9F0B-9E84816C2FE2}" destId="{0891E6F1-1194-41CE-8852-0ED4A1E5E603}" srcOrd="0" destOrd="0" presId="urn:microsoft.com/office/officeart/2005/8/layout/chevron2"/>
    <dgm:cxn modelId="{1766242A-3017-4E2F-9CAE-01D64D42E1BF}" type="presOf" srcId="{45F61EEB-F560-4923-AACD-3FD359DF5D68}" destId="{7557E6F5-4132-464E-B682-1094B5E46F05}" srcOrd="0" destOrd="0" presId="urn:microsoft.com/office/officeart/2005/8/layout/chevron2"/>
    <dgm:cxn modelId="{AD7D0E2E-C5C2-43C3-AC76-B0BA3278E63A}" srcId="{7C7F7480-A6E9-4BCA-872E-A8DA35B0A684}" destId="{0134243F-DDFA-47D1-9F0B-9E84816C2FE2}" srcOrd="0" destOrd="0" parTransId="{59534271-D2A3-45E8-8F93-4BDEDC7FB364}" sibTransId="{C65A20BE-A3A9-42D5-81CA-1FE404B9DC0A}"/>
    <dgm:cxn modelId="{C0B22E36-BEA7-4DED-91D4-7A99632FF25C}" srcId="{22BE0BDD-4DD3-422B-8461-10F5C544F6F7}" destId="{508A339F-1153-44A1-AB30-53A975617853}" srcOrd="0" destOrd="0" parTransId="{BE331072-3F69-439A-B4B7-ED5F99DFD7B2}" sibTransId="{B137F451-EF82-4E22-AB51-2A5D1132819F}"/>
    <dgm:cxn modelId="{73FC3C3B-22CC-4B43-9AA2-48A7F4E3127E}" srcId="{508A339F-1153-44A1-AB30-53A975617853}" destId="{02349AD4-3F4E-4068-A6E7-4E3830A0B44B}" srcOrd="0" destOrd="0" parTransId="{FA4EB66B-FADD-4691-91E1-E5AFF2B228CC}" sibTransId="{588F251B-7184-4FD6-AAD5-9B950C82EA14}"/>
    <dgm:cxn modelId="{2B14EF5C-1F7A-4A53-BE4A-B02D907F41BE}" type="presOf" srcId="{7C7F7480-A6E9-4BCA-872E-A8DA35B0A684}" destId="{641B4CDC-BF67-456B-B1DE-550A005C492C}" srcOrd="0" destOrd="0" presId="urn:microsoft.com/office/officeart/2005/8/layout/chevron2"/>
    <dgm:cxn modelId="{4C1FAD62-7BDB-4F3A-B46F-52A4D18DEAF8}" type="presOf" srcId="{508A339F-1153-44A1-AB30-53A975617853}" destId="{213FB144-2AA3-4E9E-83E4-620A9E35D700}" srcOrd="0" destOrd="0" presId="urn:microsoft.com/office/officeart/2005/8/layout/chevron2"/>
    <dgm:cxn modelId="{48042289-C40E-4574-B75D-5880E4F63BA3}" srcId="{508A339F-1153-44A1-AB30-53A975617853}" destId="{4335CD90-33E9-49A4-AFF8-DC7F4D6B0255}" srcOrd="1" destOrd="0" parTransId="{7995A6D4-06A6-4E3E-8DE0-0757091EC689}" sibTransId="{42919C5D-BC37-4ED1-B148-BC9B0E4F7C64}"/>
    <dgm:cxn modelId="{E6DF249C-36E9-45CF-B199-237B206B98D5}" srcId="{22BE0BDD-4DD3-422B-8461-10F5C544F6F7}" destId="{ED06E310-0241-4E76-8792-FEF8E627D425}" srcOrd="2" destOrd="0" parTransId="{F779C671-6C7B-4539-9968-AAB453140FB5}" sibTransId="{EA76CDE0-4A18-4027-AF3F-14C5BD8E6771}"/>
    <dgm:cxn modelId="{B16F3BB1-C127-4DF6-96F8-0D7237A19EED}" srcId="{ED06E310-0241-4E76-8792-FEF8E627D425}" destId="{45F61EEB-F560-4923-AACD-3FD359DF5D68}" srcOrd="0" destOrd="0" parTransId="{A1B56A9F-9407-4169-A68B-F4454ECFACF6}" sibTransId="{EB741063-1367-4B5E-84C7-C39FE8904F78}"/>
    <dgm:cxn modelId="{BFB9E2C2-9DC8-44D7-B42C-D211AA9C8069}" type="presOf" srcId="{22BE0BDD-4DD3-422B-8461-10F5C544F6F7}" destId="{CD8E07BA-B480-4F1D-A6A6-1CEE38B0B788}" srcOrd="0" destOrd="0" presId="urn:microsoft.com/office/officeart/2005/8/layout/chevron2"/>
    <dgm:cxn modelId="{C9DB1AC5-3804-4A57-9ADE-7E99D7E5A57A}" type="presOf" srcId="{4335CD90-33E9-49A4-AFF8-DC7F4D6B0255}" destId="{F8474F35-EFD8-46CC-A1E1-C5FC57C121F3}" srcOrd="0" destOrd="1" presId="urn:microsoft.com/office/officeart/2005/8/layout/chevron2"/>
    <dgm:cxn modelId="{74E038D5-F541-4245-B0EE-6264C64A2566}" type="presOf" srcId="{02349AD4-3F4E-4068-A6E7-4E3830A0B44B}" destId="{F8474F35-EFD8-46CC-A1E1-C5FC57C121F3}" srcOrd="0" destOrd="0" presId="urn:microsoft.com/office/officeart/2005/8/layout/chevron2"/>
    <dgm:cxn modelId="{576288E8-4E28-41B3-A0E3-46F596D46C1A}" srcId="{22BE0BDD-4DD3-422B-8461-10F5C544F6F7}" destId="{7C7F7480-A6E9-4BCA-872E-A8DA35B0A684}" srcOrd="1" destOrd="0" parTransId="{3CD26620-A706-4CF9-9A4B-700508B12317}" sibTransId="{5DB8AAE8-7B91-4A6D-899A-2D20FDE50F8D}"/>
    <dgm:cxn modelId="{7C0B7FFD-61BA-4937-A822-929BEC276DDF}" type="presParOf" srcId="{CD8E07BA-B480-4F1D-A6A6-1CEE38B0B788}" destId="{7DE6C5CD-EABD-4AAE-BB53-C9F0C685C753}" srcOrd="0" destOrd="0" presId="urn:microsoft.com/office/officeart/2005/8/layout/chevron2"/>
    <dgm:cxn modelId="{CC676F09-C76F-44ED-B525-40D985DC3F37}" type="presParOf" srcId="{7DE6C5CD-EABD-4AAE-BB53-C9F0C685C753}" destId="{213FB144-2AA3-4E9E-83E4-620A9E35D700}" srcOrd="0" destOrd="0" presId="urn:microsoft.com/office/officeart/2005/8/layout/chevron2"/>
    <dgm:cxn modelId="{3B594B76-F173-475D-84B4-948026F2A11A}" type="presParOf" srcId="{7DE6C5CD-EABD-4AAE-BB53-C9F0C685C753}" destId="{F8474F35-EFD8-46CC-A1E1-C5FC57C121F3}" srcOrd="1" destOrd="0" presId="urn:microsoft.com/office/officeart/2005/8/layout/chevron2"/>
    <dgm:cxn modelId="{DB7E34AF-F162-42DF-BDA8-9E73941CC3B1}" type="presParOf" srcId="{CD8E07BA-B480-4F1D-A6A6-1CEE38B0B788}" destId="{70C536BB-E79B-4B6C-AAAB-5189AB1D8B4C}" srcOrd="1" destOrd="0" presId="urn:microsoft.com/office/officeart/2005/8/layout/chevron2"/>
    <dgm:cxn modelId="{B05AD516-1B87-4198-989D-33AF93385BFB}" type="presParOf" srcId="{CD8E07BA-B480-4F1D-A6A6-1CEE38B0B788}" destId="{3FD81F85-7FDF-41D7-9D7B-D0DB3C929D7B}" srcOrd="2" destOrd="0" presId="urn:microsoft.com/office/officeart/2005/8/layout/chevron2"/>
    <dgm:cxn modelId="{1E93B253-250E-4179-9D4E-0C433BABA935}" type="presParOf" srcId="{3FD81F85-7FDF-41D7-9D7B-D0DB3C929D7B}" destId="{641B4CDC-BF67-456B-B1DE-550A005C492C}" srcOrd="0" destOrd="0" presId="urn:microsoft.com/office/officeart/2005/8/layout/chevron2"/>
    <dgm:cxn modelId="{49B19078-A8D5-4D6E-B59C-B63ED26D320D}" type="presParOf" srcId="{3FD81F85-7FDF-41D7-9D7B-D0DB3C929D7B}" destId="{0891E6F1-1194-41CE-8852-0ED4A1E5E603}" srcOrd="1" destOrd="0" presId="urn:microsoft.com/office/officeart/2005/8/layout/chevron2"/>
    <dgm:cxn modelId="{94F2CB54-EF51-4F9E-8495-40466CBE2AF6}" type="presParOf" srcId="{CD8E07BA-B480-4F1D-A6A6-1CEE38B0B788}" destId="{88C1F6E0-D8F7-4033-BBA7-EE1428F0CF42}" srcOrd="3" destOrd="0" presId="urn:microsoft.com/office/officeart/2005/8/layout/chevron2"/>
    <dgm:cxn modelId="{3ABFED2E-72B7-4032-AF2E-EE48B55CE512}" type="presParOf" srcId="{CD8E07BA-B480-4F1D-A6A6-1CEE38B0B788}" destId="{66E2340D-9379-43DA-A771-F922D1466C72}" srcOrd="4" destOrd="0" presId="urn:microsoft.com/office/officeart/2005/8/layout/chevron2"/>
    <dgm:cxn modelId="{D96A8676-CF03-4752-B8E4-0479BBD7884F}" type="presParOf" srcId="{66E2340D-9379-43DA-A771-F922D1466C72}" destId="{5F4385ED-797D-4D4F-A3CF-BC990B82D63E}" srcOrd="0" destOrd="0" presId="urn:microsoft.com/office/officeart/2005/8/layout/chevron2"/>
    <dgm:cxn modelId="{B82539B4-BDEA-427D-AB04-709DAE42D995}" type="presParOf" srcId="{66E2340D-9379-43DA-A771-F922D1466C72}" destId="{7557E6F5-4132-464E-B682-1094B5E46F0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BE0BDD-4DD3-422B-8461-10F5C544F6F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8A339F-1153-44A1-AB30-53A975617853}">
      <dgm:prSet phldrT="[Text]"/>
      <dgm:spPr/>
      <dgm:t>
        <a:bodyPr/>
        <a:lstStyle/>
        <a:p>
          <a:r>
            <a:rPr lang="en-US" dirty="0"/>
            <a:t>Step 1</a:t>
          </a:r>
        </a:p>
      </dgm:t>
    </dgm:pt>
    <dgm:pt modelId="{BE331072-3F69-439A-B4B7-ED5F99DFD7B2}" type="parTrans" cxnId="{C0B22E36-BEA7-4DED-91D4-7A99632FF25C}">
      <dgm:prSet/>
      <dgm:spPr/>
      <dgm:t>
        <a:bodyPr/>
        <a:lstStyle/>
        <a:p>
          <a:endParaRPr lang="en-US"/>
        </a:p>
      </dgm:t>
    </dgm:pt>
    <dgm:pt modelId="{B137F451-EF82-4E22-AB51-2A5D1132819F}" type="sibTrans" cxnId="{C0B22E36-BEA7-4DED-91D4-7A99632FF25C}">
      <dgm:prSet/>
      <dgm:spPr/>
      <dgm:t>
        <a:bodyPr/>
        <a:lstStyle/>
        <a:p>
          <a:endParaRPr lang="en-US"/>
        </a:p>
      </dgm:t>
    </dgm:pt>
    <dgm:pt modelId="{02349AD4-3F4E-4068-A6E7-4E3830A0B44B}">
      <dgm:prSet phldrT="[Text]"/>
      <dgm:spPr/>
      <dgm:t>
        <a:bodyPr/>
        <a:lstStyle/>
        <a:p>
          <a:r>
            <a:rPr lang="en-US" dirty="0"/>
            <a:t>Identify EPAs you would like to assess</a:t>
          </a:r>
        </a:p>
      </dgm:t>
    </dgm:pt>
    <dgm:pt modelId="{FA4EB66B-FADD-4691-91E1-E5AFF2B228CC}" type="parTrans" cxnId="{73FC3C3B-22CC-4B43-9AA2-48A7F4E3127E}">
      <dgm:prSet/>
      <dgm:spPr/>
      <dgm:t>
        <a:bodyPr/>
        <a:lstStyle/>
        <a:p>
          <a:endParaRPr lang="en-US"/>
        </a:p>
      </dgm:t>
    </dgm:pt>
    <dgm:pt modelId="{588F251B-7184-4FD6-AAD5-9B950C82EA14}" type="sibTrans" cxnId="{73FC3C3B-22CC-4B43-9AA2-48A7F4E3127E}">
      <dgm:prSet/>
      <dgm:spPr/>
      <dgm:t>
        <a:bodyPr/>
        <a:lstStyle/>
        <a:p>
          <a:endParaRPr lang="en-US"/>
        </a:p>
      </dgm:t>
    </dgm:pt>
    <dgm:pt modelId="{4335CD90-33E9-49A4-AFF8-DC7F4D6B0255}">
      <dgm:prSet phldrT="[Text]"/>
      <dgm:spPr/>
      <dgm:t>
        <a:bodyPr/>
        <a:lstStyle/>
        <a:p>
          <a:r>
            <a:rPr lang="en-US" dirty="0"/>
            <a:t>Develop direct observation tools to assess the EPAs</a:t>
          </a:r>
        </a:p>
      </dgm:t>
    </dgm:pt>
    <dgm:pt modelId="{7995A6D4-06A6-4E3E-8DE0-0757091EC689}" type="parTrans" cxnId="{48042289-C40E-4574-B75D-5880E4F63BA3}">
      <dgm:prSet/>
      <dgm:spPr/>
      <dgm:t>
        <a:bodyPr/>
        <a:lstStyle/>
        <a:p>
          <a:endParaRPr lang="en-US"/>
        </a:p>
      </dgm:t>
    </dgm:pt>
    <dgm:pt modelId="{42919C5D-BC37-4ED1-B148-BC9B0E4F7C64}" type="sibTrans" cxnId="{48042289-C40E-4574-B75D-5880E4F63BA3}">
      <dgm:prSet/>
      <dgm:spPr/>
      <dgm:t>
        <a:bodyPr/>
        <a:lstStyle/>
        <a:p>
          <a:endParaRPr lang="en-US"/>
        </a:p>
      </dgm:t>
    </dgm:pt>
    <dgm:pt modelId="{CD8E07BA-B480-4F1D-A6A6-1CEE38B0B788}" type="pres">
      <dgm:prSet presAssocID="{22BE0BDD-4DD3-422B-8461-10F5C544F6F7}" presName="linearFlow" presStyleCnt="0">
        <dgm:presLayoutVars>
          <dgm:dir/>
          <dgm:animLvl val="lvl"/>
          <dgm:resizeHandles val="exact"/>
        </dgm:presLayoutVars>
      </dgm:prSet>
      <dgm:spPr/>
    </dgm:pt>
    <dgm:pt modelId="{7DE6C5CD-EABD-4AAE-BB53-C9F0C685C753}" type="pres">
      <dgm:prSet presAssocID="{508A339F-1153-44A1-AB30-53A975617853}" presName="composite" presStyleCnt="0"/>
      <dgm:spPr/>
    </dgm:pt>
    <dgm:pt modelId="{213FB144-2AA3-4E9E-83E4-620A9E35D700}" type="pres">
      <dgm:prSet presAssocID="{508A339F-1153-44A1-AB30-53A975617853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8474F35-EFD8-46CC-A1E1-C5FC57C121F3}" type="pres">
      <dgm:prSet presAssocID="{508A339F-1153-44A1-AB30-53A975617853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C0B22E36-BEA7-4DED-91D4-7A99632FF25C}" srcId="{22BE0BDD-4DD3-422B-8461-10F5C544F6F7}" destId="{508A339F-1153-44A1-AB30-53A975617853}" srcOrd="0" destOrd="0" parTransId="{BE331072-3F69-439A-B4B7-ED5F99DFD7B2}" sibTransId="{B137F451-EF82-4E22-AB51-2A5D1132819F}"/>
    <dgm:cxn modelId="{73FC3C3B-22CC-4B43-9AA2-48A7F4E3127E}" srcId="{508A339F-1153-44A1-AB30-53A975617853}" destId="{02349AD4-3F4E-4068-A6E7-4E3830A0B44B}" srcOrd="0" destOrd="0" parTransId="{FA4EB66B-FADD-4691-91E1-E5AFF2B228CC}" sibTransId="{588F251B-7184-4FD6-AAD5-9B950C82EA14}"/>
    <dgm:cxn modelId="{4C1FAD62-7BDB-4F3A-B46F-52A4D18DEAF8}" type="presOf" srcId="{508A339F-1153-44A1-AB30-53A975617853}" destId="{213FB144-2AA3-4E9E-83E4-620A9E35D700}" srcOrd="0" destOrd="0" presId="urn:microsoft.com/office/officeart/2005/8/layout/chevron2"/>
    <dgm:cxn modelId="{48042289-C40E-4574-B75D-5880E4F63BA3}" srcId="{508A339F-1153-44A1-AB30-53A975617853}" destId="{4335CD90-33E9-49A4-AFF8-DC7F4D6B0255}" srcOrd="1" destOrd="0" parTransId="{7995A6D4-06A6-4E3E-8DE0-0757091EC689}" sibTransId="{42919C5D-BC37-4ED1-B148-BC9B0E4F7C64}"/>
    <dgm:cxn modelId="{BFB9E2C2-9DC8-44D7-B42C-D211AA9C8069}" type="presOf" srcId="{22BE0BDD-4DD3-422B-8461-10F5C544F6F7}" destId="{CD8E07BA-B480-4F1D-A6A6-1CEE38B0B788}" srcOrd="0" destOrd="0" presId="urn:microsoft.com/office/officeart/2005/8/layout/chevron2"/>
    <dgm:cxn modelId="{C9DB1AC5-3804-4A57-9ADE-7E99D7E5A57A}" type="presOf" srcId="{4335CD90-33E9-49A4-AFF8-DC7F4D6B0255}" destId="{F8474F35-EFD8-46CC-A1E1-C5FC57C121F3}" srcOrd="0" destOrd="1" presId="urn:microsoft.com/office/officeart/2005/8/layout/chevron2"/>
    <dgm:cxn modelId="{74E038D5-F541-4245-B0EE-6264C64A2566}" type="presOf" srcId="{02349AD4-3F4E-4068-A6E7-4E3830A0B44B}" destId="{F8474F35-EFD8-46CC-A1E1-C5FC57C121F3}" srcOrd="0" destOrd="0" presId="urn:microsoft.com/office/officeart/2005/8/layout/chevron2"/>
    <dgm:cxn modelId="{7C0B7FFD-61BA-4937-A822-929BEC276DDF}" type="presParOf" srcId="{CD8E07BA-B480-4F1D-A6A6-1CEE38B0B788}" destId="{7DE6C5CD-EABD-4AAE-BB53-C9F0C685C753}" srcOrd="0" destOrd="0" presId="urn:microsoft.com/office/officeart/2005/8/layout/chevron2"/>
    <dgm:cxn modelId="{CC676F09-C76F-44ED-B525-40D985DC3F37}" type="presParOf" srcId="{7DE6C5CD-EABD-4AAE-BB53-C9F0C685C753}" destId="{213FB144-2AA3-4E9E-83E4-620A9E35D700}" srcOrd="0" destOrd="0" presId="urn:microsoft.com/office/officeart/2005/8/layout/chevron2"/>
    <dgm:cxn modelId="{3B594B76-F173-475D-84B4-948026F2A11A}" type="presParOf" srcId="{7DE6C5CD-EABD-4AAE-BB53-C9F0C685C753}" destId="{F8474F35-EFD8-46CC-A1E1-C5FC57C121F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BE0BDD-4DD3-422B-8461-10F5C544F6F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7F7480-A6E9-4BCA-872E-A8DA35B0A684}">
      <dgm:prSet phldrT="[Text]"/>
      <dgm:spPr/>
      <dgm:t>
        <a:bodyPr/>
        <a:lstStyle/>
        <a:p>
          <a:r>
            <a:rPr lang="en-US" dirty="0"/>
            <a:t>Step 2</a:t>
          </a:r>
        </a:p>
      </dgm:t>
    </dgm:pt>
    <dgm:pt modelId="{3CD26620-A706-4CF9-9A4B-700508B12317}" type="parTrans" cxnId="{576288E8-4E28-41B3-A0E3-46F596D46C1A}">
      <dgm:prSet/>
      <dgm:spPr/>
      <dgm:t>
        <a:bodyPr/>
        <a:lstStyle/>
        <a:p>
          <a:endParaRPr lang="en-US"/>
        </a:p>
      </dgm:t>
    </dgm:pt>
    <dgm:pt modelId="{5DB8AAE8-7B91-4A6D-899A-2D20FDE50F8D}" type="sibTrans" cxnId="{576288E8-4E28-41B3-A0E3-46F596D46C1A}">
      <dgm:prSet/>
      <dgm:spPr/>
      <dgm:t>
        <a:bodyPr/>
        <a:lstStyle/>
        <a:p>
          <a:endParaRPr lang="en-US"/>
        </a:p>
      </dgm:t>
    </dgm:pt>
    <dgm:pt modelId="{0134243F-DDFA-47D1-9F0B-9E84816C2FE2}">
      <dgm:prSet phldrT="[Text]"/>
      <dgm:spPr/>
      <dgm:t>
        <a:bodyPr/>
        <a:lstStyle/>
        <a:p>
          <a:r>
            <a:rPr lang="en-US" dirty="0"/>
            <a:t>Develop custom </a:t>
          </a:r>
          <a:r>
            <a:rPr lang="en-US" dirty="0" err="1"/>
            <a:t>subcompetencies</a:t>
          </a:r>
          <a:r>
            <a:rPr lang="en-US" dirty="0"/>
            <a:t> (optional)</a:t>
          </a:r>
        </a:p>
      </dgm:t>
    </dgm:pt>
    <dgm:pt modelId="{59534271-D2A3-45E8-8F93-4BDEDC7FB364}" type="parTrans" cxnId="{AD7D0E2E-C5C2-43C3-AC76-B0BA3278E63A}">
      <dgm:prSet/>
      <dgm:spPr/>
      <dgm:t>
        <a:bodyPr/>
        <a:lstStyle/>
        <a:p>
          <a:endParaRPr lang="en-US"/>
        </a:p>
      </dgm:t>
    </dgm:pt>
    <dgm:pt modelId="{C65A20BE-A3A9-42D5-81CA-1FE404B9DC0A}" type="sibTrans" cxnId="{AD7D0E2E-C5C2-43C3-AC76-B0BA3278E63A}">
      <dgm:prSet/>
      <dgm:spPr/>
      <dgm:t>
        <a:bodyPr/>
        <a:lstStyle/>
        <a:p>
          <a:endParaRPr lang="en-US"/>
        </a:p>
      </dgm:t>
    </dgm:pt>
    <dgm:pt modelId="{CD8E07BA-B480-4F1D-A6A6-1CEE38B0B788}" type="pres">
      <dgm:prSet presAssocID="{22BE0BDD-4DD3-422B-8461-10F5C544F6F7}" presName="linearFlow" presStyleCnt="0">
        <dgm:presLayoutVars>
          <dgm:dir/>
          <dgm:animLvl val="lvl"/>
          <dgm:resizeHandles val="exact"/>
        </dgm:presLayoutVars>
      </dgm:prSet>
      <dgm:spPr/>
    </dgm:pt>
    <dgm:pt modelId="{3FD81F85-7FDF-41D7-9D7B-D0DB3C929D7B}" type="pres">
      <dgm:prSet presAssocID="{7C7F7480-A6E9-4BCA-872E-A8DA35B0A684}" presName="composite" presStyleCnt="0"/>
      <dgm:spPr/>
    </dgm:pt>
    <dgm:pt modelId="{641B4CDC-BF67-456B-B1DE-550A005C492C}" type="pres">
      <dgm:prSet presAssocID="{7C7F7480-A6E9-4BCA-872E-A8DA35B0A684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0891E6F1-1194-41CE-8852-0ED4A1E5E603}" type="pres">
      <dgm:prSet presAssocID="{7C7F7480-A6E9-4BCA-872E-A8DA35B0A684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B0AA8B19-9D9B-4EDD-8579-FA31B8AAF96B}" type="presOf" srcId="{0134243F-DDFA-47D1-9F0B-9E84816C2FE2}" destId="{0891E6F1-1194-41CE-8852-0ED4A1E5E603}" srcOrd="0" destOrd="0" presId="urn:microsoft.com/office/officeart/2005/8/layout/chevron2"/>
    <dgm:cxn modelId="{AD7D0E2E-C5C2-43C3-AC76-B0BA3278E63A}" srcId="{7C7F7480-A6E9-4BCA-872E-A8DA35B0A684}" destId="{0134243F-DDFA-47D1-9F0B-9E84816C2FE2}" srcOrd="0" destOrd="0" parTransId="{59534271-D2A3-45E8-8F93-4BDEDC7FB364}" sibTransId="{C65A20BE-A3A9-42D5-81CA-1FE404B9DC0A}"/>
    <dgm:cxn modelId="{2B14EF5C-1F7A-4A53-BE4A-B02D907F41BE}" type="presOf" srcId="{7C7F7480-A6E9-4BCA-872E-A8DA35B0A684}" destId="{641B4CDC-BF67-456B-B1DE-550A005C492C}" srcOrd="0" destOrd="0" presId="urn:microsoft.com/office/officeart/2005/8/layout/chevron2"/>
    <dgm:cxn modelId="{BFB9E2C2-9DC8-44D7-B42C-D211AA9C8069}" type="presOf" srcId="{22BE0BDD-4DD3-422B-8461-10F5C544F6F7}" destId="{CD8E07BA-B480-4F1D-A6A6-1CEE38B0B788}" srcOrd="0" destOrd="0" presId="urn:microsoft.com/office/officeart/2005/8/layout/chevron2"/>
    <dgm:cxn modelId="{576288E8-4E28-41B3-A0E3-46F596D46C1A}" srcId="{22BE0BDD-4DD3-422B-8461-10F5C544F6F7}" destId="{7C7F7480-A6E9-4BCA-872E-A8DA35B0A684}" srcOrd="0" destOrd="0" parTransId="{3CD26620-A706-4CF9-9A4B-700508B12317}" sibTransId="{5DB8AAE8-7B91-4A6D-899A-2D20FDE50F8D}"/>
    <dgm:cxn modelId="{B05AD516-1B87-4198-989D-33AF93385BFB}" type="presParOf" srcId="{CD8E07BA-B480-4F1D-A6A6-1CEE38B0B788}" destId="{3FD81F85-7FDF-41D7-9D7B-D0DB3C929D7B}" srcOrd="0" destOrd="0" presId="urn:microsoft.com/office/officeart/2005/8/layout/chevron2"/>
    <dgm:cxn modelId="{1E93B253-250E-4179-9D4E-0C433BABA935}" type="presParOf" srcId="{3FD81F85-7FDF-41D7-9D7B-D0DB3C929D7B}" destId="{641B4CDC-BF67-456B-B1DE-550A005C492C}" srcOrd="0" destOrd="0" presId="urn:microsoft.com/office/officeart/2005/8/layout/chevron2"/>
    <dgm:cxn modelId="{49B19078-A8D5-4D6E-B59C-B63ED26D320D}" type="presParOf" srcId="{3FD81F85-7FDF-41D7-9D7B-D0DB3C929D7B}" destId="{0891E6F1-1194-41CE-8852-0ED4A1E5E60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BE0BDD-4DD3-422B-8461-10F5C544F6F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06E310-0241-4E76-8792-FEF8E627D425}">
      <dgm:prSet phldrT="[Text]"/>
      <dgm:spPr/>
      <dgm:t>
        <a:bodyPr/>
        <a:lstStyle/>
        <a:p>
          <a:r>
            <a:rPr lang="en-US" dirty="0"/>
            <a:t>Step 3</a:t>
          </a:r>
        </a:p>
      </dgm:t>
    </dgm:pt>
    <dgm:pt modelId="{F779C671-6C7B-4539-9968-AAB453140FB5}" type="parTrans" cxnId="{E6DF249C-36E9-45CF-B199-237B206B98D5}">
      <dgm:prSet/>
      <dgm:spPr/>
      <dgm:t>
        <a:bodyPr/>
        <a:lstStyle/>
        <a:p>
          <a:endParaRPr lang="en-US"/>
        </a:p>
      </dgm:t>
    </dgm:pt>
    <dgm:pt modelId="{EA76CDE0-4A18-4027-AF3F-14C5BD8E6771}" type="sibTrans" cxnId="{E6DF249C-36E9-45CF-B199-237B206B98D5}">
      <dgm:prSet/>
      <dgm:spPr/>
      <dgm:t>
        <a:bodyPr/>
        <a:lstStyle/>
        <a:p>
          <a:endParaRPr lang="en-US"/>
        </a:p>
      </dgm:t>
    </dgm:pt>
    <dgm:pt modelId="{45F61EEB-F560-4923-AACD-3FD359DF5D68}">
      <dgm:prSet phldrT="[Text]"/>
      <dgm:spPr/>
      <dgm:t>
        <a:bodyPr/>
        <a:lstStyle/>
        <a:p>
          <a:r>
            <a:rPr lang="en-US" dirty="0"/>
            <a:t>Map your DOTs to the </a:t>
          </a:r>
          <a:r>
            <a:rPr lang="en-US" dirty="0" err="1"/>
            <a:t>subcompetencies</a:t>
          </a:r>
          <a:endParaRPr lang="en-US" dirty="0"/>
        </a:p>
      </dgm:t>
    </dgm:pt>
    <dgm:pt modelId="{A1B56A9F-9407-4169-A68B-F4454ECFACF6}" type="parTrans" cxnId="{B16F3BB1-C127-4DF6-96F8-0D7237A19EED}">
      <dgm:prSet/>
      <dgm:spPr/>
      <dgm:t>
        <a:bodyPr/>
        <a:lstStyle/>
        <a:p>
          <a:endParaRPr lang="en-US"/>
        </a:p>
      </dgm:t>
    </dgm:pt>
    <dgm:pt modelId="{EB741063-1367-4B5E-84C7-C39FE8904F78}" type="sibTrans" cxnId="{B16F3BB1-C127-4DF6-96F8-0D7237A19EED}">
      <dgm:prSet/>
      <dgm:spPr/>
      <dgm:t>
        <a:bodyPr/>
        <a:lstStyle/>
        <a:p>
          <a:endParaRPr lang="en-US"/>
        </a:p>
      </dgm:t>
    </dgm:pt>
    <dgm:pt modelId="{CD8E07BA-B480-4F1D-A6A6-1CEE38B0B788}" type="pres">
      <dgm:prSet presAssocID="{22BE0BDD-4DD3-422B-8461-10F5C544F6F7}" presName="linearFlow" presStyleCnt="0">
        <dgm:presLayoutVars>
          <dgm:dir/>
          <dgm:animLvl val="lvl"/>
          <dgm:resizeHandles val="exact"/>
        </dgm:presLayoutVars>
      </dgm:prSet>
      <dgm:spPr/>
    </dgm:pt>
    <dgm:pt modelId="{66E2340D-9379-43DA-A771-F922D1466C72}" type="pres">
      <dgm:prSet presAssocID="{ED06E310-0241-4E76-8792-FEF8E627D425}" presName="composite" presStyleCnt="0"/>
      <dgm:spPr/>
    </dgm:pt>
    <dgm:pt modelId="{5F4385ED-797D-4D4F-A3CF-BC990B82D63E}" type="pres">
      <dgm:prSet presAssocID="{ED06E310-0241-4E76-8792-FEF8E627D425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7557E6F5-4132-464E-B682-1094B5E46F05}" type="pres">
      <dgm:prSet presAssocID="{ED06E310-0241-4E76-8792-FEF8E627D425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080E7C07-AA29-43BC-AD03-60B2F3D0CAA4}" type="presOf" srcId="{ED06E310-0241-4E76-8792-FEF8E627D425}" destId="{5F4385ED-797D-4D4F-A3CF-BC990B82D63E}" srcOrd="0" destOrd="0" presId="urn:microsoft.com/office/officeart/2005/8/layout/chevron2"/>
    <dgm:cxn modelId="{1766242A-3017-4E2F-9CAE-01D64D42E1BF}" type="presOf" srcId="{45F61EEB-F560-4923-AACD-3FD359DF5D68}" destId="{7557E6F5-4132-464E-B682-1094B5E46F05}" srcOrd="0" destOrd="0" presId="urn:microsoft.com/office/officeart/2005/8/layout/chevron2"/>
    <dgm:cxn modelId="{E6DF249C-36E9-45CF-B199-237B206B98D5}" srcId="{22BE0BDD-4DD3-422B-8461-10F5C544F6F7}" destId="{ED06E310-0241-4E76-8792-FEF8E627D425}" srcOrd="0" destOrd="0" parTransId="{F779C671-6C7B-4539-9968-AAB453140FB5}" sibTransId="{EA76CDE0-4A18-4027-AF3F-14C5BD8E6771}"/>
    <dgm:cxn modelId="{B16F3BB1-C127-4DF6-96F8-0D7237A19EED}" srcId="{ED06E310-0241-4E76-8792-FEF8E627D425}" destId="{45F61EEB-F560-4923-AACD-3FD359DF5D68}" srcOrd="0" destOrd="0" parTransId="{A1B56A9F-9407-4169-A68B-F4454ECFACF6}" sibTransId="{EB741063-1367-4B5E-84C7-C39FE8904F78}"/>
    <dgm:cxn modelId="{BFB9E2C2-9DC8-44D7-B42C-D211AA9C8069}" type="presOf" srcId="{22BE0BDD-4DD3-422B-8461-10F5C544F6F7}" destId="{CD8E07BA-B480-4F1D-A6A6-1CEE38B0B788}" srcOrd="0" destOrd="0" presId="urn:microsoft.com/office/officeart/2005/8/layout/chevron2"/>
    <dgm:cxn modelId="{3ABFED2E-72B7-4032-AF2E-EE48B55CE512}" type="presParOf" srcId="{CD8E07BA-B480-4F1D-A6A6-1CEE38B0B788}" destId="{66E2340D-9379-43DA-A771-F922D1466C72}" srcOrd="0" destOrd="0" presId="urn:microsoft.com/office/officeart/2005/8/layout/chevron2"/>
    <dgm:cxn modelId="{D96A8676-CF03-4752-B8E4-0479BBD7884F}" type="presParOf" srcId="{66E2340D-9379-43DA-A771-F922D1466C72}" destId="{5F4385ED-797D-4D4F-A3CF-BC990B82D63E}" srcOrd="0" destOrd="0" presId="urn:microsoft.com/office/officeart/2005/8/layout/chevron2"/>
    <dgm:cxn modelId="{B82539B4-BDEA-427D-AB04-709DAE42D995}" type="presParOf" srcId="{66E2340D-9379-43DA-A771-F922D1466C72}" destId="{7557E6F5-4132-464E-B682-1094B5E46F0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D06C4-1F85-46FB-AEC9-81D5C793FC02}">
      <dsp:nvSpPr>
        <dsp:cNvPr id="0" name=""/>
        <dsp:cNvSpPr/>
      </dsp:nvSpPr>
      <dsp:spPr>
        <a:xfrm>
          <a:off x="0" y="0"/>
          <a:ext cx="5084036" cy="317752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C5740D-11EA-4BC2-BBAE-1DDFA5B80E20}">
      <dsp:nvSpPr>
        <dsp:cNvPr id="0" name=""/>
        <dsp:cNvSpPr/>
      </dsp:nvSpPr>
      <dsp:spPr>
        <a:xfrm>
          <a:off x="500777" y="2430709"/>
          <a:ext cx="116932" cy="1169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96FEB-2C25-463C-9E87-F8C183218E2E}">
      <dsp:nvSpPr>
        <dsp:cNvPr id="0" name=""/>
        <dsp:cNvSpPr/>
      </dsp:nvSpPr>
      <dsp:spPr>
        <a:xfrm>
          <a:off x="559243" y="2489176"/>
          <a:ext cx="666008" cy="75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96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Under full supervision</a:t>
          </a:r>
        </a:p>
      </dsp:txBody>
      <dsp:txXfrm>
        <a:off x="559243" y="2489176"/>
        <a:ext cx="666008" cy="756250"/>
      </dsp:txXfrm>
    </dsp:sp>
    <dsp:sp modelId="{04374227-FC3F-42F1-87BA-28C7BCC5A990}">
      <dsp:nvSpPr>
        <dsp:cNvPr id="0" name=""/>
        <dsp:cNvSpPr/>
      </dsp:nvSpPr>
      <dsp:spPr>
        <a:xfrm>
          <a:off x="1133740" y="1822532"/>
          <a:ext cx="183025" cy="1830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D1EC1-61A4-4C81-B4E7-543EDC738101}">
      <dsp:nvSpPr>
        <dsp:cNvPr id="0" name=""/>
        <dsp:cNvSpPr/>
      </dsp:nvSpPr>
      <dsp:spPr>
        <a:xfrm>
          <a:off x="1225252" y="1914044"/>
          <a:ext cx="843949" cy="1331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81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Under partial supervision</a:t>
          </a:r>
        </a:p>
      </dsp:txBody>
      <dsp:txXfrm>
        <a:off x="1225252" y="1914044"/>
        <a:ext cx="843949" cy="1331381"/>
      </dsp:txXfrm>
    </dsp:sp>
    <dsp:sp modelId="{80F116C4-ED31-4916-B360-12B51BA71FE7}">
      <dsp:nvSpPr>
        <dsp:cNvPr id="0" name=""/>
        <dsp:cNvSpPr/>
      </dsp:nvSpPr>
      <dsp:spPr>
        <a:xfrm>
          <a:off x="1947185" y="1337642"/>
          <a:ext cx="244033" cy="2440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C75702-8878-4BDD-8384-3F8CF1619B55}">
      <dsp:nvSpPr>
        <dsp:cNvPr id="0" name=""/>
        <dsp:cNvSpPr/>
      </dsp:nvSpPr>
      <dsp:spPr>
        <a:xfrm>
          <a:off x="2069202" y="1459659"/>
          <a:ext cx="981218" cy="1785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308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Under minimal supervision</a:t>
          </a:r>
        </a:p>
      </dsp:txBody>
      <dsp:txXfrm>
        <a:off x="2069202" y="1459659"/>
        <a:ext cx="981218" cy="1785767"/>
      </dsp:txXfrm>
    </dsp:sp>
    <dsp:sp modelId="{FDCACBCA-5693-45E2-B50D-645DF53B5ADC}">
      <dsp:nvSpPr>
        <dsp:cNvPr id="0" name=""/>
        <dsp:cNvSpPr/>
      </dsp:nvSpPr>
      <dsp:spPr>
        <a:xfrm>
          <a:off x="2892816" y="958881"/>
          <a:ext cx="315210" cy="3152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8DD203-50FD-45EF-9E01-BE96A5CA81D0}">
      <dsp:nvSpPr>
        <dsp:cNvPr id="0" name=""/>
        <dsp:cNvSpPr/>
      </dsp:nvSpPr>
      <dsp:spPr>
        <a:xfrm>
          <a:off x="3050421" y="1116486"/>
          <a:ext cx="1016807" cy="2128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023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Ready for Independence</a:t>
          </a:r>
        </a:p>
      </dsp:txBody>
      <dsp:txXfrm>
        <a:off x="3050421" y="1116486"/>
        <a:ext cx="1016807" cy="2128940"/>
      </dsp:txXfrm>
    </dsp:sp>
    <dsp:sp modelId="{DC0A7B2B-EC42-4616-8BF4-5AF4C9CBAFEB}">
      <dsp:nvSpPr>
        <dsp:cNvPr id="0" name=""/>
        <dsp:cNvSpPr/>
      </dsp:nvSpPr>
      <dsp:spPr>
        <a:xfrm>
          <a:off x="3866409" y="705950"/>
          <a:ext cx="401638" cy="4016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0DEDE-58B7-4E6F-9786-7534EE945FC5}">
      <dsp:nvSpPr>
        <dsp:cNvPr id="0" name=""/>
        <dsp:cNvSpPr/>
      </dsp:nvSpPr>
      <dsp:spPr>
        <a:xfrm>
          <a:off x="4067228" y="906770"/>
          <a:ext cx="1016807" cy="2338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82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Aspirational</a:t>
          </a:r>
        </a:p>
      </dsp:txBody>
      <dsp:txXfrm>
        <a:off x="4067228" y="906770"/>
        <a:ext cx="1016807" cy="23386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FB144-2AA3-4E9E-83E4-620A9E35D700}">
      <dsp:nvSpPr>
        <dsp:cNvPr id="0" name=""/>
        <dsp:cNvSpPr/>
      </dsp:nvSpPr>
      <dsp:spPr>
        <a:xfrm rot="5400000">
          <a:off x="-236795" y="238852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Step 1</a:t>
          </a:r>
        </a:p>
      </dsp:txBody>
      <dsp:txXfrm rot="-5400000">
        <a:off x="0" y="554579"/>
        <a:ext cx="1105044" cy="473590"/>
      </dsp:txXfrm>
    </dsp:sp>
    <dsp:sp modelId="{F8474F35-EFD8-46CC-A1E1-C5FC57C121F3}">
      <dsp:nvSpPr>
        <dsp:cNvPr id="0" name=""/>
        <dsp:cNvSpPr/>
      </dsp:nvSpPr>
      <dsp:spPr>
        <a:xfrm rot="5400000">
          <a:off x="4126463" y="-3019361"/>
          <a:ext cx="1026112" cy="70689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Identify EPAs you would like to assess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Develop direct observation tools to assess the EPAs (ours our “on demand”)</a:t>
          </a:r>
        </a:p>
      </dsp:txBody>
      <dsp:txXfrm rot="-5400000">
        <a:off x="1105045" y="52148"/>
        <a:ext cx="7018859" cy="925930"/>
      </dsp:txXfrm>
    </dsp:sp>
    <dsp:sp modelId="{641B4CDC-BF67-456B-B1DE-550A005C492C}">
      <dsp:nvSpPr>
        <dsp:cNvPr id="0" name=""/>
        <dsp:cNvSpPr/>
      </dsp:nvSpPr>
      <dsp:spPr>
        <a:xfrm rot="5400000">
          <a:off x="-236795" y="1623146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Step 2</a:t>
          </a:r>
        </a:p>
      </dsp:txBody>
      <dsp:txXfrm rot="-5400000">
        <a:off x="0" y="1938873"/>
        <a:ext cx="1105044" cy="473590"/>
      </dsp:txXfrm>
    </dsp:sp>
    <dsp:sp modelId="{0891E6F1-1194-41CE-8852-0ED4A1E5E603}">
      <dsp:nvSpPr>
        <dsp:cNvPr id="0" name=""/>
        <dsp:cNvSpPr/>
      </dsp:nvSpPr>
      <dsp:spPr>
        <a:xfrm rot="5400000">
          <a:off x="4126463" y="-1635067"/>
          <a:ext cx="1026112" cy="70689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Develop custom </a:t>
          </a:r>
          <a:r>
            <a:rPr lang="en-US" sz="2000" kern="1200" dirty="0" err="1"/>
            <a:t>subcompetencies</a:t>
          </a:r>
          <a:r>
            <a:rPr lang="en-US" sz="2000" kern="1200" dirty="0"/>
            <a:t> (optional)</a:t>
          </a:r>
        </a:p>
      </dsp:txBody>
      <dsp:txXfrm rot="-5400000">
        <a:off x="1105045" y="1436442"/>
        <a:ext cx="7018859" cy="925930"/>
      </dsp:txXfrm>
    </dsp:sp>
    <dsp:sp modelId="{5F4385ED-797D-4D4F-A3CF-BC990B82D63E}">
      <dsp:nvSpPr>
        <dsp:cNvPr id="0" name=""/>
        <dsp:cNvSpPr/>
      </dsp:nvSpPr>
      <dsp:spPr>
        <a:xfrm rot="5400000">
          <a:off x="-236795" y="3007440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Step 3</a:t>
          </a:r>
        </a:p>
      </dsp:txBody>
      <dsp:txXfrm rot="-5400000">
        <a:off x="0" y="3323167"/>
        <a:ext cx="1105044" cy="473590"/>
      </dsp:txXfrm>
    </dsp:sp>
    <dsp:sp modelId="{7557E6F5-4132-464E-B682-1094B5E46F05}">
      <dsp:nvSpPr>
        <dsp:cNvPr id="0" name=""/>
        <dsp:cNvSpPr/>
      </dsp:nvSpPr>
      <dsp:spPr>
        <a:xfrm rot="5400000">
          <a:off x="4126463" y="-250773"/>
          <a:ext cx="1026112" cy="70689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Map your DOTs to the </a:t>
          </a:r>
          <a:r>
            <a:rPr lang="en-US" sz="2000" kern="1200" dirty="0" err="1"/>
            <a:t>subcompetencies</a:t>
          </a:r>
          <a:endParaRPr lang="en-US" sz="2000" kern="1200" dirty="0"/>
        </a:p>
      </dsp:txBody>
      <dsp:txXfrm rot="-5400000">
        <a:off x="1105045" y="2820736"/>
        <a:ext cx="7018859" cy="925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FB144-2AA3-4E9E-83E4-620A9E35D700}">
      <dsp:nvSpPr>
        <dsp:cNvPr id="0" name=""/>
        <dsp:cNvSpPr/>
      </dsp:nvSpPr>
      <dsp:spPr>
        <a:xfrm rot="5400000">
          <a:off x="-547123" y="547123"/>
          <a:ext cx="2277200" cy="11829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Step 1</a:t>
          </a:r>
        </a:p>
      </dsp:txBody>
      <dsp:txXfrm rot="-5400000">
        <a:off x="1" y="591477"/>
        <a:ext cx="1182953" cy="1094247"/>
      </dsp:txXfrm>
    </dsp:sp>
    <dsp:sp modelId="{F8474F35-EFD8-46CC-A1E1-C5FC57C121F3}">
      <dsp:nvSpPr>
        <dsp:cNvPr id="0" name=""/>
        <dsp:cNvSpPr/>
      </dsp:nvSpPr>
      <dsp:spPr>
        <a:xfrm rot="5400000">
          <a:off x="1227307" y="-44353"/>
          <a:ext cx="1685723" cy="17744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Identify EPAs you would like to assess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Develop direct observation tools to assess the EPAs</a:t>
          </a:r>
        </a:p>
      </dsp:txBody>
      <dsp:txXfrm rot="-5400000">
        <a:off x="1182954" y="82290"/>
        <a:ext cx="1692140" cy="15211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B4CDC-BF67-456B-B1DE-550A005C492C}">
      <dsp:nvSpPr>
        <dsp:cNvPr id="0" name=""/>
        <dsp:cNvSpPr/>
      </dsp:nvSpPr>
      <dsp:spPr>
        <a:xfrm rot="5400000">
          <a:off x="-322650" y="322650"/>
          <a:ext cx="1837547" cy="11922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Step 2</a:t>
          </a:r>
        </a:p>
      </dsp:txBody>
      <dsp:txXfrm rot="-5400000">
        <a:off x="1" y="596122"/>
        <a:ext cx="1192246" cy="645301"/>
      </dsp:txXfrm>
    </dsp:sp>
    <dsp:sp modelId="{0891E6F1-1194-41CE-8852-0ED4A1E5E603}">
      <dsp:nvSpPr>
        <dsp:cNvPr id="0" name=""/>
        <dsp:cNvSpPr/>
      </dsp:nvSpPr>
      <dsp:spPr>
        <a:xfrm rot="5400000">
          <a:off x="1465720" y="-273473"/>
          <a:ext cx="1241423" cy="17883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Develop custom </a:t>
          </a:r>
          <a:r>
            <a:rPr lang="en-US" sz="1500" kern="1200" dirty="0" err="1"/>
            <a:t>subcompetencies</a:t>
          </a:r>
          <a:r>
            <a:rPr lang="en-US" sz="1500" kern="1200" dirty="0"/>
            <a:t> (optional)</a:t>
          </a:r>
        </a:p>
      </dsp:txBody>
      <dsp:txXfrm rot="-5400000">
        <a:off x="1192247" y="60601"/>
        <a:ext cx="1727769" cy="11202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385ED-797D-4D4F-A3CF-BC990B82D63E}">
      <dsp:nvSpPr>
        <dsp:cNvPr id="0" name=""/>
        <dsp:cNvSpPr/>
      </dsp:nvSpPr>
      <dsp:spPr>
        <a:xfrm rot="5400000">
          <a:off x="-350202" y="350202"/>
          <a:ext cx="1926239" cy="12258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Step 3</a:t>
          </a:r>
        </a:p>
      </dsp:txBody>
      <dsp:txXfrm rot="-5400000">
        <a:off x="1" y="612916"/>
        <a:ext cx="1225834" cy="700405"/>
      </dsp:txXfrm>
    </dsp:sp>
    <dsp:sp modelId="{7557E6F5-4132-464E-B682-1094B5E46F05}">
      <dsp:nvSpPr>
        <dsp:cNvPr id="0" name=""/>
        <dsp:cNvSpPr/>
      </dsp:nvSpPr>
      <dsp:spPr>
        <a:xfrm rot="5400000">
          <a:off x="1488548" y="-262714"/>
          <a:ext cx="1313322" cy="18387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Map your DOTs to the </a:t>
          </a:r>
          <a:r>
            <a:rPr lang="en-US" sz="1600" kern="1200" dirty="0" err="1"/>
            <a:t>subcompetencies</a:t>
          </a:r>
          <a:endParaRPr lang="en-US" sz="1600" kern="1200" dirty="0"/>
        </a:p>
      </dsp:txBody>
      <dsp:txXfrm rot="-5400000">
        <a:off x="1225834" y="64112"/>
        <a:ext cx="1774640" cy="1185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DB01A-98C6-4357-AA47-D0F0FFC30283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5F60-8456-4FC0-8B5B-5B5E6DACC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3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Outcome</a:t>
            </a:r>
          </a:p>
          <a:p>
            <a:endParaRPr lang="en-US" dirty="0"/>
          </a:p>
          <a:p>
            <a:r>
              <a:rPr lang="en-US" dirty="0"/>
              <a:t>More workshop submissions with collaborations across difference.</a:t>
            </a:r>
          </a:p>
          <a:p>
            <a:r>
              <a:rPr lang="en-US" dirty="0"/>
              <a:t>Higher quality submissions with deliverables.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37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46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11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36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84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5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15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16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80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87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44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5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23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22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126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46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inward: Reflect on what transpired.</a:t>
            </a:r>
          </a:p>
          <a:p>
            <a:endParaRPr lang="en-US" dirty="0"/>
          </a:p>
          <a:p>
            <a:r>
              <a:rPr lang="en-US" dirty="0"/>
              <a:t>Turning outward: Prepare to part, reentry with outside world. </a:t>
            </a:r>
          </a:p>
          <a:p>
            <a:r>
              <a:rPr lang="en-US" dirty="0"/>
              <a:t>	What will I bring back?</a:t>
            </a:r>
          </a:p>
          <a:p>
            <a:endParaRPr lang="en-US" dirty="0"/>
          </a:p>
          <a:p>
            <a:r>
              <a:rPr lang="en-US" dirty="0"/>
              <a:t>What of this experience will you bring with you?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84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875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92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76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568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65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96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719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279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027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911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785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058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782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465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220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14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722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410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67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09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923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677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678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500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81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0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37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9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77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Emotional 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Proposal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Easy mistake avoidance.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July Due date.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 for community versus university.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Agenda: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Introduction.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Check in.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you are. Community.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Ask why you are here.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Purpose: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           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How to submit a winning workshop.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Broad overview.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Collaboration.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Ideas.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Tips: Collaborative experience.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Not an innovative topic.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 experiences.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Dominique: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Wide audience.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Different size programs.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Who are you.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Tangible take </a:t>
            </a:r>
            <a:r>
              <a:rPr lang="en-US" b="0" i="0" dirty="0" err="1">
                <a:solidFill>
                  <a:srgbClr val="1D2228"/>
                </a:solidFill>
                <a:effectLst/>
                <a:latin typeface="Helvetica Neue"/>
              </a:rPr>
              <a:t>aways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What can I use back home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Sharing: Give you rubric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Deliverables.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Steal the idea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Share with others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Encourage people to connect.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Start submitting.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Workshop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Connect at the end.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Question: Why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More you can involve, the better.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Submission: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Mentoring.</a:t>
            </a:r>
          </a:p>
          <a:p>
            <a:pPr algn="l">
              <a:spcAft>
                <a:spcPts val="0"/>
              </a:spcAft>
            </a:pP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5F60-8456-4FC0-8B5B-5B5E6DACCC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5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1FDF7-5F9C-4899-B11C-CB5E5101F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78C85B-D312-405D-A192-22E702B81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F21FC-B4FC-4C2D-B9A3-BC52FE070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D0AA-C6E6-48AC-9103-1FD27F548D2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3EBA2-B498-4065-892E-D907094D7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7F72E-94A9-4B9C-B3D2-33DD90EDF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007C-3C7B-4940-AF7E-C3A1026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3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60C8D-B1E9-40A7-9FFF-8BFE1AC62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7CB9E-AFCD-459D-8663-E913F3556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85390-7677-461D-A29A-79BFEA025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D0AA-C6E6-48AC-9103-1FD27F548D2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8B166-5D02-4887-92BA-E78C710D7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A1E66-E92F-42D2-8329-BC9F2AA5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007C-3C7B-4940-AF7E-C3A1026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13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0E51F2-3F02-438F-B16E-0EDED1CE47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E6A4B-9F49-41A4-A629-66864A248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49109-FE51-4F57-AAA5-A5D0E6C8F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D0AA-C6E6-48AC-9103-1FD27F548D2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9D9DB-D2B0-437D-BEA4-477B54194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9EB66-339F-46A1-A806-CA214BED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007C-3C7B-4940-AF7E-C3A1026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06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53876-4AFA-4D99-861C-E66947BDC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856AC-BB94-4EE3-841A-FD120049C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A4EDF-5254-45DC-BE9F-527F97979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D0AA-C6E6-48AC-9103-1FD27F548D2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98732-2859-4065-856F-12FDCF903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E7534-9CCC-47D4-BBB1-D36C66E25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007C-3C7B-4940-AF7E-C3A1026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64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5FBC8-7A24-493A-BAE3-9A9741A99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29746-78E9-47D0-812E-981E09B5D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3301F-358D-4D4F-9DF0-2F44EE4B9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D0AA-C6E6-48AC-9103-1FD27F548D2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E6730-76E1-4993-B410-6564A3AA5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713AC-1FC8-4B64-89FE-7031CA1EF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007C-3C7B-4940-AF7E-C3A1026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22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D570B-49CB-462F-A753-489FB1FB0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00470-C8AA-459D-B74B-D333967225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C043F-5B30-4133-8019-B8BB1C500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521B3-27B3-4CDB-9BE0-C016ED627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D0AA-C6E6-48AC-9103-1FD27F548D2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46454-9D5E-43B3-BB27-38045D7F6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4E5B5-AE1E-4D63-8227-503AC23B0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007C-3C7B-4940-AF7E-C3A1026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6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393F4-1BFF-4B57-B455-3D42087BD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8F994-8780-4C3A-B2D6-1BAC3DDAE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5653C-892E-4BD9-AD38-ACA43D286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FF6494-1E2E-47FF-99DF-7F8008FC2F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3F85E-3484-4CCB-8532-12A4B1D6D8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EA6548-3976-49E4-895D-D53608D5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D0AA-C6E6-48AC-9103-1FD27F548D2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7113DF-AF03-4E77-8D7C-E157D1F3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153854-4A6A-4907-9D31-3966E836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007C-3C7B-4940-AF7E-C3A1026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09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661BF-ECC8-48F7-9FEE-0E075AE29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A8A3EA-A812-4708-BBE0-512E6DE6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D0AA-C6E6-48AC-9103-1FD27F548D2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50797B-1810-4EE3-AED7-0CBE0EA72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D5A7A-B63D-431A-A05C-02E5B5EC9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007C-3C7B-4940-AF7E-C3A1026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5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3A3BDF-867E-4C90-8F1D-748B1551E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D0AA-C6E6-48AC-9103-1FD27F548D2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C1B742-78C9-41A7-BBD9-EFA49072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146CA-36E9-4B89-9FF6-B217DB1C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007C-3C7B-4940-AF7E-C3A1026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88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283E8-585A-40B8-9FCF-82C22F49D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CD074-F827-499E-96D1-FA6300EA6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52EDA-C0B2-4DF0-A582-B0BF93BB1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BB4A0-371C-4B3D-A328-C006582C0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D0AA-C6E6-48AC-9103-1FD27F548D2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DBDC0-110F-4D89-9CB7-812B87549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9DCB3-8066-4BAF-84C3-88034802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007C-3C7B-4940-AF7E-C3A1026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91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7A3BE-1CD9-47E0-B54C-1203F52E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0377E7-5D92-43F9-BCA3-911EF7793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CB036-994A-4763-A1B1-08E924487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50F94-353D-442B-9201-0E6436D24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D0AA-C6E6-48AC-9103-1FD27F548D2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DBBC0-BC2F-4EDC-89D3-C1294F926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C8A71-4597-4938-9451-D4A4272B5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007C-3C7B-4940-AF7E-C3A1026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3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1AFB42-454B-425D-8E59-F0E85A97C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87057-801D-4F23-A14A-0E03C7B8D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24904-9E09-43EF-825E-6BA331581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8D0AA-C6E6-48AC-9103-1FD27F548D28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65789-8A65-4AB6-B322-2DBC93CC1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694F8-0111-47A8-B663-44B687FFD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2007C-3C7B-4940-AF7E-C3A1026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2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gi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hyperlink" Target="https://www.ncbi.nlm.nih.gov/pubmed/?term=choe+JH+knight+C+steinberg+K" TargetMode="External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cbi.nlm.nih.gov/pubmed/?term=choe+JH+knight+C+steinberg+K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gi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.gif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diagramDrawing" Target="../diagrams/drawing3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gif"/><Relationship Id="rId7" Type="http://schemas.openxmlformats.org/officeDocument/2006/relationships/diagramColors" Target="../diagrams/colors4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19.png"/><Relationship Id="rId4" Type="http://schemas.openxmlformats.org/officeDocument/2006/relationships/diagramData" Target="../diagrams/data4.xml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gif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24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23.png"/><Relationship Id="rId4" Type="http://schemas.openxmlformats.org/officeDocument/2006/relationships/diagramData" Target="../diagrams/data5.xml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A533E31-F299-4763-8797-109E84E841DC}"/>
              </a:ext>
            </a:extLst>
          </p:cNvPr>
          <p:cNvSpPr txBox="1"/>
          <p:nvPr/>
        </p:nvSpPr>
        <p:spPr>
          <a:xfrm>
            <a:off x="601980" y="579676"/>
            <a:ext cx="1107740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Coffee with the APDIM Council</a:t>
            </a:r>
          </a:p>
          <a:p>
            <a:r>
              <a:rPr lang="en-US" sz="4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Milestones 2.0: Melancholy to Mirth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November 2, 2021</a:t>
            </a:r>
          </a:p>
          <a:p>
            <a:r>
              <a:rPr lang="en-US" sz="3600" dirty="0">
                <a:solidFill>
                  <a:schemeClr val="bg1"/>
                </a:solidFill>
              </a:rPr>
              <a:t>3:00-4:00 PM EST</a:t>
            </a:r>
          </a:p>
          <a:p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45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85D0F-3817-4623-A0AC-3BD66DAB2C8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05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+mn-lt"/>
              </a:rPr>
              <a:t>One Program’s Resources for Assessing Prof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95EE4-B0CC-4C3C-95A5-96249A1748A1}"/>
              </a:ext>
            </a:extLst>
          </p:cNvPr>
          <p:cNvSpPr txBox="1">
            <a:spLocks/>
          </p:cNvSpPr>
          <p:nvPr/>
        </p:nvSpPr>
        <p:spPr>
          <a:xfrm>
            <a:off x="80750" y="856633"/>
            <a:ext cx="11963399" cy="5858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Written Self-Reflection</a:t>
            </a:r>
          </a:p>
          <a:p>
            <a:r>
              <a:rPr lang="en-US" sz="3200" b="1" dirty="0"/>
              <a:t>Prompt: 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does your personal and professional well-being impact your clinical practice, and how do you try to proactively respond to related challenges?</a:t>
            </a:r>
          </a:p>
          <a:p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Discussion Items during Semiannual Review with assigned PD</a:t>
            </a:r>
          </a:p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are you doing to maintain well-being?</a:t>
            </a:r>
          </a:p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can the program do differently to support resident well-being?</a:t>
            </a:r>
          </a:p>
          <a:p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32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Future Consideration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 Whether to Incorporate in Well-Being Workshops</a:t>
            </a:r>
          </a:p>
        </p:txBody>
      </p:sp>
    </p:spTree>
    <p:extLst>
      <p:ext uri="{BB962C8B-B14F-4D97-AF65-F5344CB8AC3E}">
        <p14:creationId xmlns:p14="http://schemas.microsoft.com/office/powerpoint/2010/main" val="790202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E7418C-BE9D-4443-B356-32CB089DB6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724" y="833925"/>
            <a:ext cx="9144000" cy="2387600"/>
          </a:xfrm>
          <a:noFill/>
        </p:spPr>
        <p:txBody>
          <a:bodyPr/>
          <a:lstStyle/>
          <a:p>
            <a:pPr eaLnBrk="1" hangingPunct="1"/>
            <a:r>
              <a:rPr lang="en-US" sz="8000">
                <a:latin typeface="Arial" charset="0"/>
              </a:rPr>
              <a:t>COMPETENCE</a:t>
            </a:r>
          </a:p>
        </p:txBody>
      </p:sp>
      <p:sp>
        <p:nvSpPr>
          <p:cNvPr id="3" name="Oval 3">
            <a:hlinkHover r:id="" action="ppaction://hlinkshowjump?jump=nextslide" highlightClick="1"/>
            <a:extLst>
              <a:ext uri="{FF2B5EF4-FFF2-40B4-BE49-F238E27FC236}">
                <a16:creationId xmlns:a16="http://schemas.microsoft.com/office/drawing/2014/main" id="{BD2C1D66-2EFC-4543-95AB-AC42BD89D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0524" y="2073762"/>
            <a:ext cx="12192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/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CEDAEAA2-D175-4B7E-9BE7-595EB4008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524" y="2149962"/>
            <a:ext cx="1828800" cy="1828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600" y="10800"/>
                </a:moveTo>
                <a:cubicBezTo>
                  <a:pt x="3600" y="14776"/>
                  <a:pt x="6824" y="18000"/>
                  <a:pt x="10800" y="18000"/>
                </a:cubicBezTo>
                <a:cubicBezTo>
                  <a:pt x="14776" y="18000"/>
                  <a:pt x="18000" y="14776"/>
                  <a:pt x="18000" y="10800"/>
                </a:cubicBezTo>
                <a:cubicBezTo>
                  <a:pt x="18000" y="6824"/>
                  <a:pt x="14776" y="3600"/>
                  <a:pt x="10800" y="3600"/>
                </a:cubicBezTo>
                <a:cubicBezTo>
                  <a:pt x="6824" y="3600"/>
                  <a:pt x="3600" y="6824"/>
                  <a:pt x="3600" y="108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Oval 5">
            <a:hlinkHover r:id="" action="ppaction://hlinkshowjump?jump=nextslide" highlightClick="1"/>
            <a:extLst>
              <a:ext uri="{FF2B5EF4-FFF2-40B4-BE49-F238E27FC236}">
                <a16:creationId xmlns:a16="http://schemas.microsoft.com/office/drawing/2014/main" id="{4B434C27-4ABF-4509-9638-4A7E4ACC1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724" y="1921362"/>
            <a:ext cx="12192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/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Oval 6">
            <a:hlinkHover r:id="" action="ppaction://hlinkshowjump?jump=nextslide" highlightClick="1"/>
            <a:extLst>
              <a:ext uri="{FF2B5EF4-FFF2-40B4-BE49-F238E27FC236}">
                <a16:creationId xmlns:a16="http://schemas.microsoft.com/office/drawing/2014/main" id="{8BFB579C-E290-4C00-B83E-2BF910BA3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7324" y="2454762"/>
            <a:ext cx="12192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/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Oval 7">
            <a:hlinkHover r:id="" action="ppaction://hlinkshowjump?jump=nextslide" highlightClick="1"/>
            <a:extLst>
              <a:ext uri="{FF2B5EF4-FFF2-40B4-BE49-F238E27FC236}">
                <a16:creationId xmlns:a16="http://schemas.microsoft.com/office/drawing/2014/main" id="{BCB5A889-BCAE-4984-9099-DC99F79DB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6524" y="1540362"/>
            <a:ext cx="12192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/>
            <a:endParaRPr lang="en-CA">
              <a:solidFill>
                <a:prstClr val="black"/>
              </a:solidFill>
            </a:endParaRPr>
          </a:p>
        </p:txBody>
      </p:sp>
      <p:sp>
        <p:nvSpPr>
          <p:cNvPr id="8" name="Oval 8">
            <a:hlinkHover r:id="" action="ppaction://hlinkshowjump?jump=nextslide" highlightClick="1"/>
            <a:extLst>
              <a:ext uri="{FF2B5EF4-FFF2-40B4-BE49-F238E27FC236}">
                <a16:creationId xmlns:a16="http://schemas.microsoft.com/office/drawing/2014/main" id="{EFA72666-18E7-4A01-8C83-D0343212A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6924" y="2149962"/>
            <a:ext cx="12192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/>
            <a:endParaRPr lang="en-CA">
              <a:solidFill>
                <a:prstClr val="black"/>
              </a:solidFill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3EE46A29-BC6B-44AC-8F2D-903259CBB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1724" y="1235562"/>
            <a:ext cx="1828800" cy="1828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431" y="10800"/>
                </a:moveTo>
                <a:cubicBezTo>
                  <a:pt x="3431" y="14870"/>
                  <a:pt x="6730" y="18169"/>
                  <a:pt x="10800" y="18169"/>
                </a:cubicBezTo>
                <a:cubicBezTo>
                  <a:pt x="14870" y="18169"/>
                  <a:pt x="18169" y="14870"/>
                  <a:pt x="18169" y="10800"/>
                </a:cubicBezTo>
                <a:cubicBezTo>
                  <a:pt x="18169" y="6730"/>
                  <a:pt x="14870" y="3431"/>
                  <a:pt x="10800" y="3431"/>
                </a:cubicBezTo>
                <a:cubicBezTo>
                  <a:pt x="6730" y="3431"/>
                  <a:pt x="3431" y="6730"/>
                  <a:pt x="3431" y="108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1C99F27A-8D02-4E3D-8013-F87E2FB63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924" y="1616562"/>
            <a:ext cx="1828800" cy="1828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431" y="10800"/>
                </a:moveTo>
                <a:cubicBezTo>
                  <a:pt x="3431" y="14870"/>
                  <a:pt x="6730" y="18169"/>
                  <a:pt x="10800" y="18169"/>
                </a:cubicBezTo>
                <a:cubicBezTo>
                  <a:pt x="14870" y="18169"/>
                  <a:pt x="18169" y="14870"/>
                  <a:pt x="18169" y="10800"/>
                </a:cubicBezTo>
                <a:cubicBezTo>
                  <a:pt x="18169" y="6730"/>
                  <a:pt x="14870" y="3431"/>
                  <a:pt x="10800" y="3431"/>
                </a:cubicBezTo>
                <a:cubicBezTo>
                  <a:pt x="6730" y="3431"/>
                  <a:pt x="3431" y="6730"/>
                  <a:pt x="3431" y="108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0FD4D0E5-8669-4196-9777-CAA9CDD10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5724" y="1768962"/>
            <a:ext cx="1828800" cy="1828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263" y="10800"/>
                </a:moveTo>
                <a:cubicBezTo>
                  <a:pt x="3263" y="14963"/>
                  <a:pt x="6637" y="18337"/>
                  <a:pt x="10800" y="18337"/>
                </a:cubicBezTo>
                <a:cubicBezTo>
                  <a:pt x="14963" y="18337"/>
                  <a:pt x="18337" y="14963"/>
                  <a:pt x="18337" y="10800"/>
                </a:cubicBezTo>
                <a:cubicBezTo>
                  <a:pt x="18337" y="6637"/>
                  <a:pt x="14963" y="3263"/>
                  <a:pt x="10800" y="3263"/>
                </a:cubicBezTo>
                <a:cubicBezTo>
                  <a:pt x="6637" y="3263"/>
                  <a:pt x="3263" y="6637"/>
                  <a:pt x="3263" y="108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6C205EFD-29B6-4BAF-9B07-EC3D234A1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124" y="1845162"/>
            <a:ext cx="1828800" cy="1828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263" y="10800"/>
                </a:moveTo>
                <a:cubicBezTo>
                  <a:pt x="3263" y="14963"/>
                  <a:pt x="6637" y="18337"/>
                  <a:pt x="10800" y="18337"/>
                </a:cubicBezTo>
                <a:cubicBezTo>
                  <a:pt x="14963" y="18337"/>
                  <a:pt x="18337" y="14963"/>
                  <a:pt x="18337" y="10800"/>
                </a:cubicBezTo>
                <a:cubicBezTo>
                  <a:pt x="18337" y="6637"/>
                  <a:pt x="14963" y="3263"/>
                  <a:pt x="10800" y="3263"/>
                </a:cubicBezTo>
                <a:cubicBezTo>
                  <a:pt x="6637" y="3263"/>
                  <a:pt x="3263" y="6637"/>
                  <a:pt x="3263" y="108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DF9C4DB-4152-4F18-82D2-3B0BB735F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7324" y="2149962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CA">
              <a:solidFill>
                <a:prstClr val="black"/>
              </a:solidFill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C5D48380-6768-499C-B753-C2CD95E17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324" y="2759562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CA">
              <a:solidFill>
                <a:prstClr val="black"/>
              </a:solidFill>
            </a:endParaRP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7452DA8C-6E42-4FFC-BF2C-7144F38D0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4" y="4131163"/>
            <a:ext cx="2057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C0504D"/>
                </a:solidFill>
              </a:rPr>
              <a:t>Counsel clinic patient about cancer screening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FD774EF7-E7D1-4DD4-BF61-EE7A44B4A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924" y="5197963"/>
            <a:ext cx="152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sz="2000" b="1" dirty="0">
                <a:solidFill>
                  <a:prstClr val="black"/>
                </a:solidFill>
              </a:rPr>
              <a:t>Safely discharge patient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BFC316AE-0641-46A9-9C9E-E5FC71438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5924" y="16362"/>
            <a:ext cx="2590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sz="2000" b="1" dirty="0">
                <a:solidFill>
                  <a:prstClr val="black"/>
                </a:solidFill>
              </a:rPr>
              <a:t>Manage acute coronary syndrome</a:t>
            </a: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E37F4EEA-C641-435C-9B56-A1369962E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324" y="3978762"/>
            <a:ext cx="1905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C0504D"/>
                </a:solidFill>
              </a:rPr>
              <a:t>Supervise team of interns on inpatient medical service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0B0C786E-21B0-4E1A-A322-5A9C06BC8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8724" y="4740763"/>
            <a:ext cx="2895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sz="2000" b="1" dirty="0">
                <a:solidFill>
                  <a:prstClr val="black"/>
                </a:solidFill>
              </a:rPr>
              <a:t>Manage ICU patient in respiratory failure on mechanical ventilation</a:t>
            </a:r>
          </a:p>
        </p:txBody>
      </p:sp>
      <p:sp>
        <p:nvSpPr>
          <p:cNvPr id="20" name="Line 20">
            <a:extLst>
              <a:ext uri="{FF2B5EF4-FFF2-40B4-BE49-F238E27FC236}">
                <a16:creationId xmlns:a16="http://schemas.microsoft.com/office/drawing/2014/main" id="{6D1E988E-A91A-428E-BA4F-87D07EBAA4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1324" y="702162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19A185D1-8106-4828-A602-9ECB0AE931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3324" y="3216762"/>
            <a:ext cx="3810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Line 22">
            <a:extLst>
              <a:ext uri="{FF2B5EF4-FFF2-40B4-BE49-F238E27FC236}">
                <a16:creationId xmlns:a16="http://schemas.microsoft.com/office/drawing/2014/main" id="{801557F6-21FB-4A59-91D0-B401837C89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6924" y="3902562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Line 23">
            <a:extLst>
              <a:ext uri="{FF2B5EF4-FFF2-40B4-BE49-F238E27FC236}">
                <a16:creationId xmlns:a16="http://schemas.microsoft.com/office/drawing/2014/main" id="{81CFF3AA-890A-45DC-B9FC-35AE84C350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76524" y="3521562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Line 24">
            <a:extLst>
              <a:ext uri="{FF2B5EF4-FFF2-40B4-BE49-F238E27FC236}">
                <a16:creationId xmlns:a16="http://schemas.microsoft.com/office/drawing/2014/main" id="{A09F47DC-C312-4961-9EB1-C8F236F0EC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14324" y="3292962"/>
            <a:ext cx="3048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4A9BE276-A1F2-4B9A-A7CC-C431371A4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8649" y="6072675"/>
            <a:ext cx="1390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1800" dirty="0" err="1">
                <a:solidFill>
                  <a:prstClr val="black"/>
                </a:solidFill>
              </a:rPr>
              <a:t>Caverzagie</a:t>
            </a:r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26" name="Graphic 25" descr="Chat">
            <a:extLst>
              <a:ext uri="{FF2B5EF4-FFF2-40B4-BE49-F238E27FC236}">
                <a16:creationId xmlns:a16="http://schemas.microsoft.com/office/drawing/2014/main" id="{ED6CF435-CE5B-4700-93D0-A392E4907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68" y="5876660"/>
            <a:ext cx="1158433" cy="10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2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BA8250-053F-4C56-B2CF-09C8A067F74B}"/>
              </a:ext>
            </a:extLst>
          </p:cNvPr>
          <p:cNvSpPr txBox="1">
            <a:spLocks/>
          </p:cNvSpPr>
          <p:nvPr/>
        </p:nvSpPr>
        <p:spPr>
          <a:xfrm>
            <a:off x="838200" y="127233"/>
            <a:ext cx="10515600" cy="913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UWMC Medicine Wards– Evaluations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853CF2-B05C-444C-9B17-6DE9C09E6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98" y="1040781"/>
            <a:ext cx="9722005" cy="5525571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409833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EBFB-C747-42CF-984B-453EBE6DAEFE}"/>
              </a:ext>
            </a:extLst>
          </p:cNvPr>
          <p:cNvSpPr txBox="1">
            <a:spLocks/>
          </p:cNvSpPr>
          <p:nvPr/>
        </p:nvSpPr>
        <p:spPr>
          <a:xfrm>
            <a:off x="828483" y="-266978"/>
            <a:ext cx="10525317" cy="1304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Grand Unified Theory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0A2E23-07C9-4CD2-B651-F24D3EA469DB}"/>
              </a:ext>
            </a:extLst>
          </p:cNvPr>
          <p:cNvGrpSpPr/>
          <p:nvPr/>
        </p:nvGrpSpPr>
        <p:grpSpPr>
          <a:xfrm>
            <a:off x="141653" y="1357277"/>
            <a:ext cx="1981200" cy="838200"/>
            <a:chOff x="685800" y="1676400"/>
            <a:chExt cx="1981200" cy="8382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4E0EE43-31D0-4876-AECF-A9C545D2E004}"/>
                </a:ext>
              </a:extLst>
            </p:cNvPr>
            <p:cNvSpPr/>
            <p:nvPr/>
          </p:nvSpPr>
          <p:spPr>
            <a:xfrm>
              <a:off x="685800" y="1676400"/>
              <a:ext cx="1981200" cy="8382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2139A4-611E-49BF-B0F9-B78809A5B164}"/>
                </a:ext>
              </a:extLst>
            </p:cNvPr>
            <p:cNvSpPr txBox="1"/>
            <p:nvPr/>
          </p:nvSpPr>
          <p:spPr>
            <a:xfrm>
              <a:off x="685800" y="1676400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Learning Goals &amp; Objectives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4D09707-C071-4499-8D57-CBA3E1EA43C1}"/>
              </a:ext>
            </a:extLst>
          </p:cNvPr>
          <p:cNvGrpSpPr/>
          <p:nvPr/>
        </p:nvGrpSpPr>
        <p:grpSpPr>
          <a:xfrm>
            <a:off x="141653" y="4024277"/>
            <a:ext cx="1981200" cy="838200"/>
            <a:chOff x="685800" y="1676400"/>
            <a:chExt cx="1981200" cy="838200"/>
          </a:xfrm>
        </p:grpSpPr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8F230718-52EF-4783-9ABD-27D7D059E0AC}"/>
                </a:ext>
              </a:extLst>
            </p:cNvPr>
            <p:cNvSpPr/>
            <p:nvPr/>
          </p:nvSpPr>
          <p:spPr>
            <a:xfrm>
              <a:off x="685800" y="1676400"/>
              <a:ext cx="1981200" cy="838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CB737B-38C3-4FC1-AB49-7B817E914B91}"/>
                </a:ext>
              </a:extLst>
            </p:cNvPr>
            <p:cNvSpPr txBox="1"/>
            <p:nvPr/>
          </p:nvSpPr>
          <p:spPr>
            <a:xfrm>
              <a:off x="685800" y="1676400"/>
              <a:ext cx="19812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Entrustable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Activities</a:t>
              </a:r>
            </a:p>
          </p:txBody>
        </p:sp>
      </p:grpSp>
      <p:sp>
        <p:nvSpPr>
          <p:cNvPr id="9" name="Up-Down Arrow 10">
            <a:extLst>
              <a:ext uri="{FF2B5EF4-FFF2-40B4-BE49-F238E27FC236}">
                <a16:creationId xmlns:a16="http://schemas.microsoft.com/office/drawing/2014/main" id="{B2A2DBB3-7260-4943-88F9-E3AB56720F9F}"/>
              </a:ext>
            </a:extLst>
          </p:cNvPr>
          <p:cNvSpPr/>
          <p:nvPr/>
        </p:nvSpPr>
        <p:spPr>
          <a:xfrm>
            <a:off x="751253" y="2195477"/>
            <a:ext cx="762000" cy="1752600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686EDEB-A195-42DF-A4A2-B73F540773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8097753"/>
              </p:ext>
            </p:extLst>
          </p:nvPr>
        </p:nvGraphicFramePr>
        <p:xfrm>
          <a:off x="1534617" y="1357277"/>
          <a:ext cx="5084036" cy="3313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335AD7DD-8866-4F52-A879-9B50C9C9F4CA}"/>
              </a:ext>
            </a:extLst>
          </p:cNvPr>
          <p:cNvSpPr/>
          <p:nvPr/>
        </p:nvSpPr>
        <p:spPr>
          <a:xfrm>
            <a:off x="6618653" y="1204878"/>
            <a:ext cx="685800" cy="346573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6FD82B-6ACF-4887-B8FF-26603642A84D}"/>
              </a:ext>
            </a:extLst>
          </p:cNvPr>
          <p:cNvSpPr txBox="1"/>
          <p:nvPr/>
        </p:nvSpPr>
        <p:spPr>
          <a:xfrm>
            <a:off x="6618653" y="1204877"/>
            <a:ext cx="738664" cy="34657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Milestones </a:t>
            </a: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(and Milestone Elements)</a:t>
            </a:r>
          </a:p>
        </p:txBody>
      </p:sp>
      <p:grpSp>
        <p:nvGrpSpPr>
          <p:cNvPr id="13" name="Group 29">
            <a:extLst>
              <a:ext uri="{FF2B5EF4-FFF2-40B4-BE49-F238E27FC236}">
                <a16:creationId xmlns:a16="http://schemas.microsoft.com/office/drawing/2014/main" id="{099DFE66-EF42-45F7-8EF4-CE636C987474}"/>
              </a:ext>
            </a:extLst>
          </p:cNvPr>
          <p:cNvGrpSpPr/>
          <p:nvPr/>
        </p:nvGrpSpPr>
        <p:grpSpPr>
          <a:xfrm>
            <a:off x="7456853" y="1680443"/>
            <a:ext cx="152400" cy="2572435"/>
            <a:chOff x="8001000" y="1999565"/>
            <a:chExt cx="152400" cy="2572435"/>
          </a:xfrm>
        </p:grpSpPr>
        <p:sp>
          <p:nvSpPr>
            <p:cNvPr id="14" name="Right Arrow 15">
              <a:extLst>
                <a:ext uri="{FF2B5EF4-FFF2-40B4-BE49-F238E27FC236}">
                  <a16:creationId xmlns:a16="http://schemas.microsoft.com/office/drawing/2014/main" id="{01F8F376-EA20-4E51-BB68-5F4D8D577660}"/>
                </a:ext>
              </a:extLst>
            </p:cNvPr>
            <p:cNvSpPr/>
            <p:nvPr/>
          </p:nvSpPr>
          <p:spPr>
            <a:xfrm>
              <a:off x="8001000" y="1999565"/>
              <a:ext cx="152400" cy="323166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C04E2F85-56AF-4FD8-9195-6FEC1F378CF9}"/>
                </a:ext>
              </a:extLst>
            </p:cNvPr>
            <p:cNvSpPr/>
            <p:nvPr/>
          </p:nvSpPr>
          <p:spPr>
            <a:xfrm>
              <a:off x="8001000" y="2572434"/>
              <a:ext cx="152400" cy="323166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7">
              <a:extLst>
                <a:ext uri="{FF2B5EF4-FFF2-40B4-BE49-F238E27FC236}">
                  <a16:creationId xmlns:a16="http://schemas.microsoft.com/office/drawing/2014/main" id="{C560A63E-EDF3-4B8D-84D7-F8850CDC203D}"/>
                </a:ext>
              </a:extLst>
            </p:cNvPr>
            <p:cNvSpPr/>
            <p:nvPr/>
          </p:nvSpPr>
          <p:spPr>
            <a:xfrm>
              <a:off x="8001000" y="3105834"/>
              <a:ext cx="152400" cy="323166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8">
              <a:extLst>
                <a:ext uri="{FF2B5EF4-FFF2-40B4-BE49-F238E27FC236}">
                  <a16:creationId xmlns:a16="http://schemas.microsoft.com/office/drawing/2014/main" id="{8CBD9B6C-3993-4F04-A4CF-3C92EAB64489}"/>
                </a:ext>
              </a:extLst>
            </p:cNvPr>
            <p:cNvSpPr/>
            <p:nvPr/>
          </p:nvSpPr>
          <p:spPr>
            <a:xfrm>
              <a:off x="8001000" y="3639234"/>
              <a:ext cx="152400" cy="323166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9">
              <a:extLst>
                <a:ext uri="{FF2B5EF4-FFF2-40B4-BE49-F238E27FC236}">
                  <a16:creationId xmlns:a16="http://schemas.microsoft.com/office/drawing/2014/main" id="{D8DC20FF-C21E-4496-AEC6-6B3F236ACC1B}"/>
                </a:ext>
              </a:extLst>
            </p:cNvPr>
            <p:cNvSpPr/>
            <p:nvPr/>
          </p:nvSpPr>
          <p:spPr>
            <a:xfrm>
              <a:off x="8001000" y="4248834"/>
              <a:ext cx="152400" cy="323166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D7F437AE-18A0-4C6C-B559-864C1DC88E01}"/>
              </a:ext>
            </a:extLst>
          </p:cNvPr>
          <p:cNvSpPr/>
          <p:nvPr/>
        </p:nvSpPr>
        <p:spPr>
          <a:xfrm>
            <a:off x="7685453" y="1204878"/>
            <a:ext cx="685800" cy="346573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13DF1C-E16B-4B3A-8F9D-043122DADB1C}"/>
              </a:ext>
            </a:extLst>
          </p:cNvPr>
          <p:cNvSpPr txBox="1"/>
          <p:nvPr/>
        </p:nvSpPr>
        <p:spPr>
          <a:xfrm>
            <a:off x="7685453" y="1204877"/>
            <a:ext cx="738664" cy="346573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 Progress Report</a:t>
            </a: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Subcompetencies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21" name="Rounded Rectangular Callout 2">
            <a:extLst>
              <a:ext uri="{FF2B5EF4-FFF2-40B4-BE49-F238E27FC236}">
                <a16:creationId xmlns:a16="http://schemas.microsoft.com/office/drawing/2014/main" id="{90770917-2504-4D97-AB51-2B011238BAC5}"/>
              </a:ext>
            </a:extLst>
          </p:cNvPr>
          <p:cNvSpPr/>
          <p:nvPr/>
        </p:nvSpPr>
        <p:spPr>
          <a:xfrm>
            <a:off x="2122853" y="1052477"/>
            <a:ext cx="1600200" cy="304800"/>
          </a:xfrm>
          <a:prstGeom prst="wedgeRoundRectCallout">
            <a:avLst>
              <a:gd name="adj1" fmla="val -57682"/>
              <a:gd name="adj2" fmla="val 141005"/>
              <a:gd name="adj3" fmla="val 16667"/>
            </a:avLst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33120F-440B-4482-9466-2B0ED9D516EB}"/>
              </a:ext>
            </a:extLst>
          </p:cNvPr>
          <p:cNvSpPr txBox="1"/>
          <p:nvPr/>
        </p:nvSpPr>
        <p:spPr>
          <a:xfrm>
            <a:off x="2122853" y="105247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Learner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4ECB4906-28A4-4CEE-A14A-2B6EE982DF8D}"/>
              </a:ext>
            </a:extLst>
          </p:cNvPr>
          <p:cNvSpPr/>
          <p:nvPr/>
        </p:nvSpPr>
        <p:spPr>
          <a:xfrm>
            <a:off x="2046653" y="5091077"/>
            <a:ext cx="1600200" cy="304800"/>
          </a:xfrm>
          <a:prstGeom prst="wedgeRoundRectCallout">
            <a:avLst>
              <a:gd name="adj1" fmla="val -59284"/>
              <a:gd name="adj2" fmla="val -175817"/>
              <a:gd name="adj3" fmla="val 16667"/>
            </a:avLst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F28EB1-4745-4E1D-9467-702C626842C5}"/>
              </a:ext>
            </a:extLst>
          </p:cNvPr>
          <p:cNvSpPr txBox="1"/>
          <p:nvPr/>
        </p:nvSpPr>
        <p:spPr>
          <a:xfrm>
            <a:off x="2046653" y="509107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Evaluator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14B99FE2-5B18-400A-8D4C-9AC0FC5FD712}"/>
              </a:ext>
            </a:extLst>
          </p:cNvPr>
          <p:cNvGrpSpPr/>
          <p:nvPr/>
        </p:nvGrpSpPr>
        <p:grpSpPr>
          <a:xfrm>
            <a:off x="6618654" y="5624477"/>
            <a:ext cx="1604665" cy="369332"/>
            <a:chOff x="7162800" y="5943600"/>
            <a:chExt cx="1604665" cy="369332"/>
          </a:xfrm>
        </p:grpSpPr>
        <p:sp>
          <p:nvSpPr>
            <p:cNvPr id="26" name="Rounded Rectangular Callout 23">
              <a:extLst>
                <a:ext uri="{FF2B5EF4-FFF2-40B4-BE49-F238E27FC236}">
                  <a16:creationId xmlns:a16="http://schemas.microsoft.com/office/drawing/2014/main" id="{D15F5109-4606-4699-A514-823CE1EB87EF}"/>
                </a:ext>
              </a:extLst>
            </p:cNvPr>
            <p:cNvSpPr/>
            <p:nvPr/>
          </p:nvSpPr>
          <p:spPr>
            <a:xfrm>
              <a:off x="7162800" y="5943600"/>
              <a:ext cx="1600200" cy="304800"/>
            </a:xfrm>
            <a:prstGeom prst="wedgeRoundRectCallout">
              <a:avLst>
                <a:gd name="adj1" fmla="val 31503"/>
                <a:gd name="adj2" fmla="val -405723"/>
                <a:gd name="adj3" fmla="val 16667"/>
              </a:avLst>
            </a:prstGeom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E01CC6-D688-4430-82CB-D4751C995D97}"/>
                </a:ext>
              </a:extLst>
            </p:cNvPr>
            <p:cNvSpPr txBox="1"/>
            <p:nvPr/>
          </p:nvSpPr>
          <p:spPr>
            <a:xfrm>
              <a:off x="7162800" y="5943600"/>
              <a:ext cx="1604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ACGME</a:t>
              </a:r>
            </a:p>
          </p:txBody>
        </p:sp>
      </p:grpSp>
      <p:sp>
        <p:nvSpPr>
          <p:cNvPr id="28" name="Rounded Rectangular Callout 26">
            <a:extLst>
              <a:ext uri="{FF2B5EF4-FFF2-40B4-BE49-F238E27FC236}">
                <a16:creationId xmlns:a16="http://schemas.microsoft.com/office/drawing/2014/main" id="{3A6EBD28-ED38-4486-B5C3-F2E279E0E594}"/>
              </a:ext>
            </a:extLst>
          </p:cNvPr>
          <p:cNvSpPr/>
          <p:nvPr/>
        </p:nvSpPr>
        <p:spPr>
          <a:xfrm>
            <a:off x="5018453" y="5223756"/>
            <a:ext cx="1600200" cy="304800"/>
          </a:xfrm>
          <a:prstGeom prst="wedgeRoundRectCallout">
            <a:avLst>
              <a:gd name="adj1" fmla="val 103136"/>
              <a:gd name="adj2" fmla="val -342163"/>
              <a:gd name="adj3" fmla="val 16667"/>
            </a:avLst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6F9362-36DB-4740-B59C-F52B63ED4FFB}"/>
              </a:ext>
            </a:extLst>
          </p:cNvPr>
          <p:cNvSpPr txBox="1"/>
          <p:nvPr/>
        </p:nvSpPr>
        <p:spPr>
          <a:xfrm>
            <a:off x="5018453" y="5223756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CCC</a:t>
            </a:r>
          </a:p>
        </p:txBody>
      </p:sp>
      <p:pic>
        <p:nvPicPr>
          <p:cNvPr id="30" name="Picture 2" descr="C:\Users\choekuo\Dropbox\logo_uwmedres_303.png">
            <a:extLst>
              <a:ext uri="{FF2B5EF4-FFF2-40B4-BE49-F238E27FC236}">
                <a16:creationId xmlns:a16="http://schemas.microsoft.com/office/drawing/2014/main" id="{F5EC9344-205F-492D-B2C9-0852AD23B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1653" y="5455789"/>
            <a:ext cx="2057400" cy="624689"/>
          </a:xfrm>
          <a:prstGeom prst="rect">
            <a:avLst/>
          </a:prstGeom>
          <a:noFill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2180AF6-F629-4981-B83D-607B88D5942C}"/>
              </a:ext>
            </a:extLst>
          </p:cNvPr>
          <p:cNvSpPr txBox="1"/>
          <p:nvPr/>
        </p:nvSpPr>
        <p:spPr>
          <a:xfrm>
            <a:off x="8234969" y="6406283"/>
            <a:ext cx="387667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a-DK" u="sng" dirty="0">
                <a:hlinkClick r:id="rId10" tooltip="Academic medicine : journal of the Association of American Medical Colleges."/>
              </a:rPr>
              <a:t>Acad Med.</a:t>
            </a:r>
            <a:r>
              <a:rPr lang="da-DK" dirty="0"/>
              <a:t> 2016 Jul;91(7):943-50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200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115D-E0B3-4EE3-8BBB-444CC31B02F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333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Coordinate Discharge to ↓Readmits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17696-3587-4B0A-908F-90B38DBE1CF5}"/>
              </a:ext>
            </a:extLst>
          </p:cNvPr>
          <p:cNvSpPr txBox="1">
            <a:spLocks/>
          </p:cNvSpPr>
          <p:nvPr/>
        </p:nvSpPr>
        <p:spPr>
          <a:xfrm>
            <a:off x="-450552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Systems-Based Practice</a:t>
            </a:r>
          </a:p>
          <a:p>
            <a:pPr lvl="1"/>
            <a:r>
              <a:rPr lang="en-US" dirty="0"/>
              <a:t>SBP1: Works effectively within an interprofessional team</a:t>
            </a:r>
          </a:p>
          <a:p>
            <a:pPr lvl="1"/>
            <a:r>
              <a:rPr lang="en-US" dirty="0"/>
              <a:t>SBP3: Identifies forces that impact the cost of health care, and advocates/ practices cost-effective care</a:t>
            </a:r>
          </a:p>
          <a:p>
            <a:pPr lvl="1"/>
            <a:r>
              <a:rPr lang="en-US" dirty="0"/>
              <a:t>SBP4: Transitions Pts effectively within and across health delivery systems</a:t>
            </a:r>
          </a:p>
          <a:p>
            <a:r>
              <a:rPr lang="en-US" b="1" dirty="0"/>
              <a:t>Interpersonal &amp; Communication Skills</a:t>
            </a:r>
          </a:p>
          <a:p>
            <a:pPr lvl="1"/>
            <a:r>
              <a:rPr lang="en-US" dirty="0"/>
              <a:t>ICS1: Communicates effectively with pts and caregivers</a:t>
            </a:r>
          </a:p>
          <a:p>
            <a:pPr lvl="1"/>
            <a:r>
              <a:rPr lang="en-US" dirty="0"/>
              <a:t>ICS3: Appropriate utilization and completion of records </a:t>
            </a:r>
          </a:p>
          <a:p>
            <a:r>
              <a:rPr lang="en-US" b="1" dirty="0"/>
              <a:t>Professionalism</a:t>
            </a:r>
          </a:p>
          <a:p>
            <a:pPr lvl="1"/>
            <a:r>
              <a:rPr lang="en-US" dirty="0"/>
              <a:t>PROF3: Responds to each Pt’s unique characteristics/needs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E25CC3-7553-4D95-AF4F-E6AF299ADD84}"/>
              </a:ext>
            </a:extLst>
          </p:cNvPr>
          <p:cNvSpPr txBox="1"/>
          <p:nvPr/>
        </p:nvSpPr>
        <p:spPr>
          <a:xfrm>
            <a:off x="2802844" y="5061002"/>
            <a:ext cx="387667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da-DK" u="sng" dirty="0">
                <a:hlinkClick r:id="rId4" tooltip="Academic medicine : journal of the Association of American Medical Colleges."/>
              </a:rPr>
              <a:t>Acad Med.</a:t>
            </a:r>
            <a:r>
              <a:rPr lang="da-DK" dirty="0"/>
              <a:t> 2016 Jul;91(7):943-50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169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3BE1B968-31C2-4DEB-99DD-C1B80A8E8C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0681863"/>
              </p:ext>
            </p:extLst>
          </p:nvPr>
        </p:nvGraphicFramePr>
        <p:xfrm>
          <a:off x="311956" y="760978"/>
          <a:ext cx="8101751" cy="5001584"/>
        </p:xfrm>
        <a:graphic>
          <a:graphicData uri="http://schemas.openxmlformats.org/drawingml/2006/table">
            <a:tbl>
              <a:tblPr/>
              <a:tblGrid>
                <a:gridCol w="843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0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02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02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3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8608"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General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Medicine Ward EPA: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Coordinate discharge for a patient that will reduce their chances of readmission</a:t>
                      </a:r>
                    </a:p>
                    <a:p>
                      <a:pPr algn="l" fontAlgn="t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66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Full Supervision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With Partial Supervision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With Minimal Supervision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Ready to</a:t>
                      </a:r>
                      <a:r>
                        <a:rPr lang="en-US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Do 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Independently</a:t>
                      </a: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Aspirational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999">
                <a:tc>
                  <a:txBody>
                    <a:bodyPr/>
                    <a:lstStyle/>
                    <a:p>
                      <a:pPr algn="l" fontAlgn="t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Identifies roles of other team members but does not recognize how to utilize them as resources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Understands the roles and responsibilities of and partners with, all members of the team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Efficiently coordinates activities of other team members to optimize care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SBP1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 vert="vert27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999">
                <a:tc>
                  <a:txBody>
                    <a:bodyPr/>
                    <a:lstStyle/>
                    <a:p>
                      <a:pPr algn="l" fontAlgn="t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Participates in team discussions when required but does not actively seek input from others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Actively engages in team meetings and collaborative decision-making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Viewed by others as a leader in the delivery of high quality care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329">
                <a:tc>
                  <a:txBody>
                    <a:bodyPr/>
                    <a:lstStyle/>
                    <a:p>
                      <a:pPr algn="l" fontAlgn="t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Recognizes that external factors influence utilization of health care and may act as barriers to cost-effective care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Consistently works to address patient specific barriers to cost-effective care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Teaches patients and team members to address barriers to cost-effective care and appropriate utilization of resources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96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SBP3</a:t>
                      </a:r>
                    </a:p>
                  </a:txBody>
                  <a:tcPr marL="5263" marR="5263" marT="5263" marB="0" vert="vert27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329">
                <a:tc>
                  <a:txBody>
                    <a:bodyPr/>
                    <a:lstStyle/>
                    <a:p>
                      <a:pPr algn="l" fontAlgn="t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Incorporates cost-awareness principles into standard clinical judgments and decision-making.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Advocates for cost-conscious utilization of resources (i.e. emergency department visits, hospital readmissions)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Actively participates in initiatives and care delivery models to overcome barriers to cost-effective high quality care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969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1329">
                <a:tc>
                  <a:txBody>
                    <a:bodyPr/>
                    <a:lstStyle/>
                    <a:p>
                      <a:pPr algn="l" fontAlgn="t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Recognizes the importance of communication during transitions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Appropriately utilizes available resources to coordinate care and ensures safe patient care across delivery systems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Coordinates care across health systems to optimize patient safety, increase efficiency and ensure high quality outcomes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SBP4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 vert="vert27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999">
                <a:tc>
                  <a:txBody>
                    <a:bodyPr/>
                    <a:lstStyle/>
                    <a:p>
                      <a:pPr algn="l" fontAlgn="t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Communication with future caregivers is present but with lapses in pertinent or timely information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Proactively communicates with past and future care givers to ensure continuity of care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Role models and teaches effective transitions of care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1329">
                <a:tc>
                  <a:txBody>
                    <a:bodyPr/>
                    <a:lstStyle/>
                    <a:p>
                      <a:pPr algn="l" fontAlgn="t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Health records are organized and accurate but are superficial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or fail to communicate clinical reasoning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Health records are organized, accurate, comprehensive, and effectively communicate clinical reasoning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Role models and teaches importance of organized, accurate health records that are succinct and patient specific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ICS3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63" marR="5263" marT="5263" marB="0" vert="vert27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1999">
                <a:tc>
                  <a:txBody>
                    <a:bodyPr/>
                    <a:lstStyle/>
                    <a:p>
                      <a:pPr algn="l" fontAlgn="t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Health records are succinct, relevant, and patient specific</a:t>
                      </a: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63" marR="5263" marT="526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id="{3E08F886-9227-4EB6-9081-FDDD341A3F6D}"/>
              </a:ext>
            </a:extLst>
          </p:cNvPr>
          <p:cNvSpPr/>
          <p:nvPr/>
        </p:nvSpPr>
        <p:spPr>
          <a:xfrm>
            <a:off x="926674" y="1451889"/>
            <a:ext cx="3774201" cy="3929045"/>
          </a:xfrm>
          <a:prstGeom prst="wedgeRoundRectCallout">
            <a:avLst>
              <a:gd name="adj1" fmla="val -57960"/>
              <a:gd name="adj2" fmla="val 56949"/>
              <a:gd name="adj3" fmla="val 16667"/>
            </a:avLst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FF275E-D26B-4303-B57B-232E2AE2C8BC}"/>
              </a:ext>
            </a:extLst>
          </p:cNvPr>
          <p:cNvSpPr txBox="1"/>
          <p:nvPr/>
        </p:nvSpPr>
        <p:spPr>
          <a:xfrm>
            <a:off x="83356" y="5609141"/>
            <a:ext cx="7336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 trust this resident to discharge patients with minimal supervision…”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652E76-4A04-4DAB-9369-DD3ADB32C39C}"/>
              </a:ext>
            </a:extLst>
          </p:cNvPr>
          <p:cNvSpPr/>
          <p:nvPr/>
        </p:nvSpPr>
        <p:spPr>
          <a:xfrm>
            <a:off x="616758" y="101254"/>
            <a:ext cx="77067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Coordinate Discharge to ↓Readmits</a:t>
            </a:r>
          </a:p>
        </p:txBody>
      </p:sp>
    </p:spTree>
    <p:extLst>
      <p:ext uri="{BB962C8B-B14F-4D97-AF65-F5344CB8AC3E}">
        <p14:creationId xmlns:p14="http://schemas.microsoft.com/office/powerpoint/2010/main" val="427209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22BB-7C0C-490D-8358-CCF05CDF0505}"/>
              </a:ext>
            </a:extLst>
          </p:cNvPr>
          <p:cNvSpPr txBox="1">
            <a:spLocks/>
          </p:cNvSpPr>
          <p:nvPr/>
        </p:nvSpPr>
        <p:spPr>
          <a:xfrm>
            <a:off x="0" y="-36822"/>
            <a:ext cx="12191999" cy="9953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Midyear R1: PC1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0D57D-357B-47D9-A8C4-71454C608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5" y="1105556"/>
            <a:ext cx="8032176" cy="431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631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0DB65-8DDB-4692-837D-84E4FC288E53}"/>
              </a:ext>
            </a:extLst>
          </p:cNvPr>
          <p:cNvSpPr txBox="1">
            <a:spLocks/>
          </p:cNvSpPr>
          <p:nvPr/>
        </p:nvSpPr>
        <p:spPr>
          <a:xfrm>
            <a:off x="0" y="38372"/>
            <a:ext cx="12192000" cy="9209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Midyear R3: PC1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91136-25E2-48BC-BB95-313B2AC0AD92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4" y="1106638"/>
            <a:ext cx="8032176" cy="431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119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DF4369-A0E1-43A2-AA6C-A2A7EC947B9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Map EPAs (DOTs) to Milestones 2.0 on New Innovations</a:t>
            </a:r>
            <a:endParaRPr lang="en-US" dirty="0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D69DA6EA-724A-4658-B886-8D0D5000AE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180787"/>
              </p:ext>
            </p:extLst>
          </p:nvPr>
        </p:nvGraphicFramePr>
        <p:xfrm>
          <a:off x="1604318" y="2080998"/>
          <a:ext cx="817399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55476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9BD7DB-B96F-4420-996D-2E71ABE9D336}"/>
              </a:ext>
            </a:extLst>
          </p:cNvPr>
          <p:cNvGrpSpPr/>
          <p:nvPr/>
        </p:nvGrpSpPr>
        <p:grpSpPr>
          <a:xfrm>
            <a:off x="6958080" y="494270"/>
            <a:ext cx="2738976" cy="6363730"/>
            <a:chOff x="6958080" y="494270"/>
            <a:chExt cx="2738976" cy="63637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2AE7F27-3233-4930-9142-0E7F6DD1B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8081" y="494270"/>
              <a:ext cx="2738975" cy="340549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8E0096-F1D1-4CB3-8C46-D2CD7418A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8080" y="3732223"/>
              <a:ext cx="2738975" cy="3125777"/>
            </a:xfrm>
            <a:prstGeom prst="rect">
              <a:avLst/>
            </a:prstGeom>
          </p:spPr>
        </p:pic>
      </p:grp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AD52B427-922E-4CF0-A1F6-01E8A861CF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3930432"/>
              </p:ext>
            </p:extLst>
          </p:nvPr>
        </p:nvGraphicFramePr>
        <p:xfrm>
          <a:off x="469557" y="365731"/>
          <a:ext cx="2957384" cy="227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A58567CE-8E1A-4B47-A203-C2E132A9B091}"/>
              </a:ext>
            </a:extLst>
          </p:cNvPr>
          <p:cNvGrpSpPr/>
          <p:nvPr/>
        </p:nvGrpSpPr>
        <p:grpSpPr>
          <a:xfrm>
            <a:off x="3691900" y="1431807"/>
            <a:ext cx="2870764" cy="4600832"/>
            <a:chOff x="3691900" y="1431807"/>
            <a:chExt cx="2870764" cy="4600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B45F6E-DDA6-4949-A546-A35E8CA5E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91900" y="1431807"/>
              <a:ext cx="2097017" cy="4600832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1978B24-B9C9-4E4A-A940-5A80BF9C4D49}"/>
                </a:ext>
              </a:extLst>
            </p:cNvPr>
            <p:cNvSpPr/>
            <p:nvPr/>
          </p:nvSpPr>
          <p:spPr>
            <a:xfrm>
              <a:off x="3766040" y="3288956"/>
              <a:ext cx="1392195" cy="280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BC0A3B59-377A-4A90-BF2A-DF845C6D9D17}"/>
                </a:ext>
              </a:extLst>
            </p:cNvPr>
            <p:cNvSpPr/>
            <p:nvPr/>
          </p:nvSpPr>
          <p:spPr>
            <a:xfrm>
              <a:off x="5771831" y="3387809"/>
              <a:ext cx="790833" cy="8237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43AD32-4BEF-4AC6-99DF-330CA9912C28}"/>
                </a:ext>
              </a:extLst>
            </p:cNvPr>
            <p:cNvSpPr txBox="1"/>
            <p:nvPr/>
          </p:nvSpPr>
          <p:spPr>
            <a:xfrm>
              <a:off x="3766040" y="1579273"/>
              <a:ext cx="7153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NAME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7082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77DD-1AC8-4155-83DF-3CF20BDCBA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06ADA-DB2F-4568-A314-CD3AF475F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539" y="92288"/>
            <a:ext cx="11266922" cy="926948"/>
          </a:xfrm>
        </p:spPr>
        <p:txBody>
          <a:bodyPr>
            <a:normAutofit/>
          </a:bodyPr>
          <a:lstStyle/>
          <a:p>
            <a:r>
              <a:rPr lang="en-US" sz="5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Milestones 2.0: Melancholy to Mirth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606F7DD-F522-4550-B4D7-CAD419C4A131}"/>
              </a:ext>
            </a:extLst>
          </p:cNvPr>
          <p:cNvSpPr/>
          <p:nvPr/>
        </p:nvSpPr>
        <p:spPr>
          <a:xfrm rot="19126965">
            <a:off x="647638" y="930260"/>
            <a:ext cx="5715000" cy="5715000"/>
          </a:xfrm>
          <a:prstGeom prst="ellipse">
            <a:avLst/>
          </a:prstGeom>
          <a:blipFill dpi="0" rotWithShape="1">
            <a:blip r:embed="rId4"/>
            <a:srcRect/>
            <a:stretch>
              <a:fillRect l="-86" t="-269" r="-340" b="-102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hat">
            <a:extLst>
              <a:ext uri="{FF2B5EF4-FFF2-40B4-BE49-F238E27FC236}">
                <a16:creationId xmlns:a16="http://schemas.microsoft.com/office/drawing/2014/main" id="{40435541-97D4-44A8-977E-B0A0098E4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68" y="5876660"/>
            <a:ext cx="1158433" cy="1061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C0AE09-4928-4524-8853-72B4C203E6D9}"/>
              </a:ext>
            </a:extLst>
          </p:cNvPr>
          <p:cNvSpPr txBox="1"/>
          <p:nvPr/>
        </p:nvSpPr>
        <p:spPr>
          <a:xfrm>
            <a:off x="6455859" y="1285111"/>
            <a:ext cx="55385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at least two emotions you are experiencing today.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like, share in the chat.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6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C57FCFE8-FBA6-48CC-AAB7-BB570CE47A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252239"/>
              </p:ext>
            </p:extLst>
          </p:nvPr>
        </p:nvGraphicFramePr>
        <p:xfrm>
          <a:off x="240377" y="154593"/>
          <a:ext cx="2980617" cy="1837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FEAB2238-E8BC-434D-8428-BA99B86AB361}"/>
              </a:ext>
            </a:extLst>
          </p:cNvPr>
          <p:cNvGrpSpPr/>
          <p:nvPr/>
        </p:nvGrpSpPr>
        <p:grpSpPr>
          <a:xfrm>
            <a:off x="874024" y="1747955"/>
            <a:ext cx="4899353" cy="1405477"/>
            <a:chOff x="874024" y="1747955"/>
            <a:chExt cx="4899353" cy="14054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DF522C-9030-4355-9905-11E209E6C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59293" y="1747955"/>
              <a:ext cx="4514084" cy="1214231"/>
            </a:xfrm>
            <a:prstGeom prst="rect">
              <a:avLst/>
            </a:prstGeom>
          </p:spPr>
        </p:pic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19D533BC-58D7-4D2A-96E9-0596DB0C66EC}"/>
                </a:ext>
              </a:extLst>
            </p:cNvPr>
            <p:cNvSpPr/>
            <p:nvPr/>
          </p:nvSpPr>
          <p:spPr>
            <a:xfrm rot="13966573">
              <a:off x="5026011" y="2510881"/>
              <a:ext cx="1070919" cy="214184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CB77E5-9125-49E1-AC1E-9601B85FAC6A}"/>
                </a:ext>
              </a:extLst>
            </p:cNvPr>
            <p:cNvSpPr txBox="1"/>
            <p:nvPr/>
          </p:nvSpPr>
          <p:spPr>
            <a:xfrm>
              <a:off x="874024" y="2200012"/>
              <a:ext cx="460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9AEB3AA-2839-434C-8E4A-22571E55114D}"/>
              </a:ext>
            </a:extLst>
          </p:cNvPr>
          <p:cNvGrpSpPr/>
          <p:nvPr/>
        </p:nvGrpSpPr>
        <p:grpSpPr>
          <a:xfrm>
            <a:off x="6269495" y="3681307"/>
            <a:ext cx="5302136" cy="2228159"/>
            <a:chOff x="6269495" y="3681307"/>
            <a:chExt cx="5302136" cy="22281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EBBB5A-2981-4CC5-B7FB-21EB5B57D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69495" y="3681307"/>
              <a:ext cx="5302136" cy="222815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5A8DC2-5DB5-4DD6-89FD-B67BF0C602BE}"/>
                </a:ext>
              </a:extLst>
            </p:cNvPr>
            <p:cNvSpPr txBox="1"/>
            <p:nvPr/>
          </p:nvSpPr>
          <p:spPr>
            <a:xfrm>
              <a:off x="6318394" y="3788817"/>
              <a:ext cx="460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4.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05DFAF-6382-490B-BBE6-75ABCD999909}"/>
              </a:ext>
            </a:extLst>
          </p:cNvPr>
          <p:cNvGrpSpPr/>
          <p:nvPr/>
        </p:nvGrpSpPr>
        <p:grpSpPr>
          <a:xfrm>
            <a:off x="6764078" y="473399"/>
            <a:ext cx="4916364" cy="2844401"/>
            <a:chOff x="6764078" y="473399"/>
            <a:chExt cx="4916364" cy="28444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779CA5-0BB7-4F2D-9419-EB4AF8207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64935" y="517059"/>
              <a:ext cx="4615507" cy="2800741"/>
            </a:xfrm>
            <a:prstGeom prst="rect">
              <a:avLst/>
            </a:prstGeom>
          </p:spPr>
        </p:pic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B792C7CF-AA82-481E-B265-23CA0C8B9812}"/>
                </a:ext>
              </a:extLst>
            </p:cNvPr>
            <p:cNvSpPr/>
            <p:nvPr/>
          </p:nvSpPr>
          <p:spPr>
            <a:xfrm rot="10019356">
              <a:off x="8479720" y="591200"/>
              <a:ext cx="1070919" cy="214184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24D32A-A463-4EEB-A11E-91022811762B}"/>
                </a:ext>
              </a:extLst>
            </p:cNvPr>
            <p:cNvSpPr txBox="1"/>
            <p:nvPr/>
          </p:nvSpPr>
          <p:spPr>
            <a:xfrm>
              <a:off x="6764078" y="473399"/>
              <a:ext cx="460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3.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CD5ECE-CB99-4C38-A689-97BBF8B0E652}"/>
              </a:ext>
            </a:extLst>
          </p:cNvPr>
          <p:cNvGrpSpPr/>
          <p:nvPr/>
        </p:nvGrpSpPr>
        <p:grpSpPr>
          <a:xfrm>
            <a:off x="281305" y="3146548"/>
            <a:ext cx="5632866" cy="3711822"/>
            <a:chOff x="281305" y="3146548"/>
            <a:chExt cx="5632866" cy="37118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C01245-D20C-47F5-B5ED-696BE1A50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1558" y="3146548"/>
              <a:ext cx="5088685" cy="3711822"/>
            </a:xfrm>
            <a:prstGeom prst="rect">
              <a:avLst/>
            </a:prstGeom>
          </p:spPr>
        </p:pic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FCCC2A12-7FED-40BD-80EF-7DE340607D25}"/>
                </a:ext>
              </a:extLst>
            </p:cNvPr>
            <p:cNvSpPr/>
            <p:nvPr/>
          </p:nvSpPr>
          <p:spPr>
            <a:xfrm rot="8709976">
              <a:off x="4843252" y="4035533"/>
              <a:ext cx="1070919" cy="214184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131D95-C816-4186-981A-3C4067DE3833}"/>
                </a:ext>
              </a:extLst>
            </p:cNvPr>
            <p:cNvSpPr txBox="1"/>
            <p:nvPr/>
          </p:nvSpPr>
          <p:spPr>
            <a:xfrm>
              <a:off x="281305" y="3311975"/>
              <a:ext cx="460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01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D511E5D0-021B-4B00-8B4F-25588A7957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0694388"/>
              </p:ext>
            </p:extLst>
          </p:nvPr>
        </p:nvGraphicFramePr>
        <p:xfrm>
          <a:off x="609490" y="276502"/>
          <a:ext cx="3064585" cy="1926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8E5F1A16-ADFB-4ADD-A230-33F0858F1BEB}"/>
              </a:ext>
            </a:extLst>
          </p:cNvPr>
          <p:cNvGrpSpPr/>
          <p:nvPr/>
        </p:nvGrpSpPr>
        <p:grpSpPr>
          <a:xfrm>
            <a:off x="335212" y="2658752"/>
            <a:ext cx="4673393" cy="3360379"/>
            <a:chOff x="335212" y="2658752"/>
            <a:chExt cx="4673393" cy="33603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A26F44-6BB7-4E22-B575-B6F17D94D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0672" y="2658752"/>
              <a:ext cx="4137933" cy="3189657"/>
            </a:xfrm>
            <a:prstGeom prst="rect">
              <a:avLst/>
            </a:prstGeom>
          </p:spPr>
        </p:pic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58656FCB-7455-4596-909D-79C323AD6BAC}"/>
                </a:ext>
              </a:extLst>
            </p:cNvPr>
            <p:cNvSpPr/>
            <p:nvPr/>
          </p:nvSpPr>
          <p:spPr>
            <a:xfrm rot="19522430">
              <a:off x="335212" y="5804947"/>
              <a:ext cx="1070919" cy="214184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69458E-BD1A-4B8F-ADBD-94E24B8E1E13}"/>
                </a:ext>
              </a:extLst>
            </p:cNvPr>
            <p:cNvSpPr txBox="1"/>
            <p:nvPr/>
          </p:nvSpPr>
          <p:spPr>
            <a:xfrm>
              <a:off x="453081" y="2842054"/>
              <a:ext cx="4175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E68B87-92C8-499B-8000-A89F27B05655}"/>
              </a:ext>
            </a:extLst>
          </p:cNvPr>
          <p:cNvGrpSpPr/>
          <p:nvPr/>
        </p:nvGrpSpPr>
        <p:grpSpPr>
          <a:xfrm>
            <a:off x="5301279" y="3302993"/>
            <a:ext cx="6618349" cy="3555007"/>
            <a:chOff x="5301279" y="3302993"/>
            <a:chExt cx="6618349" cy="35550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11CDE5-D102-493E-821A-E3A493EF2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25297" y="3302993"/>
              <a:ext cx="6194331" cy="355500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86D387-359A-407C-844B-246297098321}"/>
                </a:ext>
              </a:extLst>
            </p:cNvPr>
            <p:cNvSpPr txBox="1"/>
            <p:nvPr/>
          </p:nvSpPr>
          <p:spPr>
            <a:xfrm>
              <a:off x="5301279" y="3302993"/>
              <a:ext cx="4175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818647-BF6F-4DCA-94AC-22257C2FCC84}"/>
              </a:ext>
            </a:extLst>
          </p:cNvPr>
          <p:cNvGrpSpPr/>
          <p:nvPr/>
        </p:nvGrpSpPr>
        <p:grpSpPr>
          <a:xfrm>
            <a:off x="4799809" y="327988"/>
            <a:ext cx="5579867" cy="2655622"/>
            <a:chOff x="4799809" y="327988"/>
            <a:chExt cx="5579867" cy="26556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EC0BD5-349C-4BE2-AA53-1411CA016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60937" y="327988"/>
              <a:ext cx="5018739" cy="2655622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C60141D-A5EA-4579-A027-4CE7BC8A918C}"/>
                </a:ext>
              </a:extLst>
            </p:cNvPr>
            <p:cNvSpPr/>
            <p:nvPr/>
          </p:nvSpPr>
          <p:spPr>
            <a:xfrm>
              <a:off x="5644267" y="1756717"/>
              <a:ext cx="1703884" cy="280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41A110-6F11-4A94-B002-3C06A7986B5A}"/>
                </a:ext>
              </a:extLst>
            </p:cNvPr>
            <p:cNvSpPr txBox="1"/>
            <p:nvPr/>
          </p:nvSpPr>
          <p:spPr>
            <a:xfrm>
              <a:off x="4799809" y="395416"/>
              <a:ext cx="4175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478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D431F0F-C416-49C8-B9FC-363AD6D33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279030"/>
              </p:ext>
            </p:extLst>
          </p:nvPr>
        </p:nvGraphicFramePr>
        <p:xfrm>
          <a:off x="155765" y="67887"/>
          <a:ext cx="7079874" cy="6722226"/>
        </p:xfrm>
        <a:graphic>
          <a:graphicData uri="http://schemas.openxmlformats.org/drawingml/2006/table">
            <a:tbl>
              <a:tblPr firstRow="1" firstCol="1" bandRow="1"/>
              <a:tblGrid>
                <a:gridCol w="4493972">
                  <a:extLst>
                    <a:ext uri="{9D8B030D-6E8A-4147-A177-3AD203B41FA5}">
                      <a16:colId xmlns:a16="http://schemas.microsoft.com/office/drawing/2014/main" val="932176411"/>
                    </a:ext>
                  </a:extLst>
                </a:gridCol>
                <a:gridCol w="2585902">
                  <a:extLst>
                    <a:ext uri="{9D8B030D-6E8A-4147-A177-3AD203B41FA5}">
                      <a16:colId xmlns:a16="http://schemas.microsoft.com/office/drawing/2014/main" val="1598378148"/>
                    </a:ext>
                  </a:extLst>
                </a:gridCol>
              </a:tblGrid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DOT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Milestones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033810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SB Safe - Error report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SBP1a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47328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Admitting Nights f/b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PC1234 PROF3 ICS3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767358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AMB Chronic Ds Mgmt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PC1235 SBP3 ICS12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47109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HF clinic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PC1235b MK23 SBP2a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152594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Breast exam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831632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code blue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MK13 SBP3 PBLI2 PROF1 ICS2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835367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continue mgmt IP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PC1234 SBP3b ICS13a3b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534325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EBM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MK3 PBLI1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84559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faculty eval of hand off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PC34 SBP2b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37009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Falls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PC125b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711269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family meeting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PC1 SBP3b PROF2 ICS1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21981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hemodynamic instability mgmt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PC3 MK13 ICS2a3a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883142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initial management IP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PC123 MK1 SBP23 PBLI1 ICS123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703327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pap smear and pelvic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831673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patient centered use of EMR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PC5 ICS1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081494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peer eval of hand off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SBP2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030081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performing a consult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PC12 ICS23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188440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preoperative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PC4 SBP2 PROF1 ICS12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921398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procedures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ICS13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394897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QI/QA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SBP1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293634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rapid response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PC3 MK23 PBLI2 ICS2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229226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requesting a consult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ICS2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256588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respiratory failure mgmt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PC34 MK1 PROF1 ICS3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551038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screening and prevention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PC5 MK13 SBP3 ICS1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384205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SIM/Mock Code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PC3 MK123 SBP2 PBLI2 ICS2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373126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Teach Back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ICS1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596573"/>
                  </a:ext>
                </a:extLst>
              </a:tr>
              <a:tr h="23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Transitioning care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SBP23 ICS23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91971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5323DBB-193E-4DC1-A9BE-81205DC41B0D}"/>
              </a:ext>
            </a:extLst>
          </p:cNvPr>
          <p:cNvSpPr txBox="1"/>
          <p:nvPr/>
        </p:nvSpPr>
        <p:spPr>
          <a:xfrm>
            <a:off x="6908800" y="1873690"/>
            <a:ext cx="5881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Save your work </a:t>
            </a:r>
            <a:r>
              <a:rPr lang="en-US" sz="4800" dirty="0">
                <a:sym typeface="Wingdings" panose="05000000000000000000" pitchFamily="2" charset="2"/>
              </a:rPr>
              <a:t>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0622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77DD-1AC8-4155-83DF-3CF20BDCBA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5AC5C7C-2993-4916-B34E-5BD48319DA52}"/>
              </a:ext>
            </a:extLst>
          </p:cNvPr>
          <p:cNvSpPr txBox="1">
            <a:spLocks/>
          </p:cNvSpPr>
          <p:nvPr/>
        </p:nvSpPr>
        <p:spPr>
          <a:xfrm>
            <a:off x="462539" y="92288"/>
            <a:ext cx="11266922" cy="92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</a:rPr>
              <a:t>Milestones 2.0: Melancholy to Mirth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04ADCA1-D388-4EFD-B25F-9883D8698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828" y="1134384"/>
            <a:ext cx="7184571" cy="105364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</a:t>
            </a:r>
          </a:p>
        </p:txBody>
      </p:sp>
      <p:pic>
        <p:nvPicPr>
          <p:cNvPr id="2050" name="Picture 2" descr="Why do you live in Troy?/Why did you move here? : r/Troy">
            <a:extLst>
              <a:ext uri="{FF2B5EF4-FFF2-40B4-BE49-F238E27FC236}">
                <a16:creationId xmlns:a16="http://schemas.microsoft.com/office/drawing/2014/main" id="{CC2E3D79-8570-4A78-B180-DC80DA502C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13" y="2188030"/>
            <a:ext cx="45720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94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77DD-1AC8-4155-83DF-3CF20BDCBA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90CB7F5-18CA-4647-9171-97F24D847F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7473" y="974245"/>
            <a:ext cx="8557924" cy="4739222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/>
              </a:rPr>
              <a:t>In the chat: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dirty="0">
              <a:solidFill>
                <a:prstClr val="white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/>
              </a:rPr>
              <a:t>What is one thing you’ll take away from this CWC?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800" dirty="0">
              <a:solidFill>
                <a:prstClr val="white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/>
              </a:rPr>
              <a:t>(Optional) Coffee mug selfie!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C6154FD-9CED-4308-9295-718FF750EBCF}"/>
              </a:ext>
            </a:extLst>
          </p:cNvPr>
          <p:cNvSpPr txBox="1">
            <a:spLocks/>
          </p:cNvSpPr>
          <p:nvPr/>
        </p:nvSpPr>
        <p:spPr>
          <a:xfrm>
            <a:off x="462539" y="92288"/>
            <a:ext cx="11266922" cy="92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</a:rPr>
              <a:t>Milestones 2.0: Melancholy to Mirth</a:t>
            </a:r>
          </a:p>
        </p:txBody>
      </p:sp>
      <p:pic>
        <p:nvPicPr>
          <p:cNvPr id="6" name="Graphic 5" descr="Chat">
            <a:extLst>
              <a:ext uri="{FF2B5EF4-FFF2-40B4-BE49-F238E27FC236}">
                <a16:creationId xmlns:a16="http://schemas.microsoft.com/office/drawing/2014/main" id="{74B01D67-FC83-4DBE-80F0-9DF866D40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68" y="5876660"/>
            <a:ext cx="1158433" cy="10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0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2227D-723F-4EC6-8A50-5E2A5C09E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9367"/>
            <a:ext cx="12192000" cy="507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54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C910C9-1970-4888-952E-EFFB3737D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2011"/>
            <a:ext cx="12192000" cy="509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09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455CB-0C9F-471C-966B-BB98CFC02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9744"/>
            <a:ext cx="12192000" cy="517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47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40770A-5909-4AB4-A7A6-E0D188C17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11" y="0"/>
            <a:ext cx="11518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10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9AB796-5204-47A0-8F58-108D71CF9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583" y="0"/>
            <a:ext cx="10154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29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77DD-1AC8-4155-83DF-3CF20BDCBA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5AC5C7C-2993-4916-B34E-5BD48319DA52}"/>
              </a:ext>
            </a:extLst>
          </p:cNvPr>
          <p:cNvSpPr txBox="1">
            <a:spLocks/>
          </p:cNvSpPr>
          <p:nvPr/>
        </p:nvSpPr>
        <p:spPr>
          <a:xfrm>
            <a:off x="462539" y="92288"/>
            <a:ext cx="11266922" cy="92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</a:rPr>
              <a:t>Milestones 2.0: Melancholy to Mirth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04ADCA1-D388-4EFD-B25F-9883D8698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0454" y="1134383"/>
            <a:ext cx="6525603" cy="452159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6000" dirty="0">
                <a:solidFill>
                  <a:prstClr val="white"/>
                </a:solidFill>
                <a:latin typeface="Calibri" panose="020F0502020204030204"/>
              </a:rPr>
              <a:t>Purpose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alibri" panose="020F0502020204030204"/>
              </a:rPr>
              <a:t>Presentations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932905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9FADC-CB1E-40B9-BAD9-A666B6739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57" y="0"/>
            <a:ext cx="11660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34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4BCE9B-A7D0-4A66-BF70-F85233901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9063"/>
            <a:ext cx="12192000" cy="411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03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686DD2-864A-43EE-91C8-142F7993F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1694"/>
            <a:ext cx="12192000" cy="393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30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0EF076-5D5B-4201-9117-56239E447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40" y="0"/>
            <a:ext cx="11706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22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05239-18AA-4221-AED1-D458437F8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557"/>
            <a:ext cx="12192000" cy="674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7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975B39-0D5B-4E8C-B561-C0464A9C7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5" y="0"/>
            <a:ext cx="12150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80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ADC28-8B56-432F-A70A-2BD5E2479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85" y="0"/>
            <a:ext cx="11337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54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6C403E-729E-41A3-A19A-07A25B881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1419"/>
            <a:ext cx="12192000" cy="415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26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B0739-5E1E-4FD5-AD51-BBAD27E44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911" y="0"/>
            <a:ext cx="9678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BCA25-79C7-4634-8599-75AA56515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6105"/>
            <a:ext cx="12192000" cy="392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09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77DD-1AC8-4155-83DF-3CF20BDCBA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5AC5C7C-2993-4916-B34E-5BD48319DA52}"/>
              </a:ext>
            </a:extLst>
          </p:cNvPr>
          <p:cNvSpPr txBox="1">
            <a:spLocks/>
          </p:cNvSpPr>
          <p:nvPr/>
        </p:nvSpPr>
        <p:spPr>
          <a:xfrm>
            <a:off x="462539" y="92288"/>
            <a:ext cx="11266922" cy="92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</a:rPr>
              <a:t>Milestones 2.0: Melancholy to Mirth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04ADCA1-D388-4EFD-B25F-9883D8698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017" y="801521"/>
            <a:ext cx="11266922" cy="4716401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6000" dirty="0">
                <a:solidFill>
                  <a:prstClr val="white"/>
                </a:solidFill>
                <a:latin typeface="Calibri" panose="020F0502020204030204"/>
              </a:rPr>
              <a:t>Purpose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0" i="0" dirty="0">
                <a:solidFill>
                  <a:schemeClr val="bg1"/>
                </a:solidFill>
                <a:effectLst/>
                <a:latin typeface="proxima-nova"/>
              </a:rPr>
              <a:t>Have an open discussion with the Council and the community to learn how programs are adapting to Milestones 2.0.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chemeClr val="bg1"/>
                </a:solidFill>
                <a:latin typeface="proxima-nova"/>
              </a:rPr>
              <a:t>What have been the challenges?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0" i="0" dirty="0">
                <a:solidFill>
                  <a:schemeClr val="bg1"/>
                </a:solidFill>
                <a:effectLst/>
                <a:latin typeface="proxima-nova"/>
              </a:rPr>
              <a:t>What are some successes?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983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BC0EE9-3FE1-4599-8885-DD790EB09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6982"/>
            <a:ext cx="12192000" cy="386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79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779FD2-DC96-404F-A06D-612A8329C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2242"/>
            <a:ext cx="12192000" cy="38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0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08E743-CF9A-4EC1-B3CC-B47CAE7AF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74" y="0"/>
            <a:ext cx="11958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81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37AE6-0CD9-4349-A7BC-4A0299DE6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8265"/>
            <a:ext cx="12192000" cy="50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41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2382DE-107F-4D44-88F3-C1676FC7D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1821"/>
            <a:ext cx="12192000" cy="529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338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6AB736-01FA-48F7-9D3F-7F21B9613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04" y="0"/>
            <a:ext cx="10864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957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0D424-911F-49BF-8D7E-B4A9F644C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0477"/>
            <a:ext cx="12192000" cy="337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46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77DD-1AC8-4155-83DF-3CF20BDCBA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06ADA-DB2F-4568-A314-CD3AF475F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625" y="1648120"/>
            <a:ext cx="11277600" cy="311103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dolor sit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amet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consectetur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adipiscing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sed do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eiusmod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tempor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incididunt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labore et dolore magna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aliqua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5AC5C7C-2993-4916-B34E-5BD48319DA52}"/>
              </a:ext>
            </a:extLst>
          </p:cNvPr>
          <p:cNvSpPr txBox="1">
            <a:spLocks/>
          </p:cNvSpPr>
          <p:nvPr/>
        </p:nvSpPr>
        <p:spPr>
          <a:xfrm>
            <a:off x="462539" y="92288"/>
            <a:ext cx="11266922" cy="92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</a:rPr>
              <a:t>Milestones 2.0: Melancholy to Mirth</a:t>
            </a:r>
          </a:p>
        </p:txBody>
      </p:sp>
    </p:spTree>
    <p:extLst>
      <p:ext uri="{BB962C8B-B14F-4D97-AF65-F5344CB8AC3E}">
        <p14:creationId xmlns:p14="http://schemas.microsoft.com/office/powerpoint/2010/main" val="2281116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77DD-1AC8-4155-83DF-3CF20BDCBA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5AC5C7C-2993-4916-B34E-5BD48319DA52}"/>
              </a:ext>
            </a:extLst>
          </p:cNvPr>
          <p:cNvSpPr txBox="1">
            <a:spLocks/>
          </p:cNvSpPr>
          <p:nvPr/>
        </p:nvSpPr>
        <p:spPr>
          <a:xfrm>
            <a:off x="462539" y="92288"/>
            <a:ext cx="11266922" cy="92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</a:rPr>
              <a:t>Milestones 2.0: Melancholy to Mirth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975CAA-6109-4075-A7D4-C5F9E5D9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61"/>
          <a:stretch/>
        </p:blipFill>
        <p:spPr>
          <a:xfrm>
            <a:off x="462539" y="1035942"/>
            <a:ext cx="5416715" cy="4019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391456-6022-4968-9D74-00AADEB27A3C}"/>
              </a:ext>
            </a:extLst>
          </p:cNvPr>
          <p:cNvSpPr txBox="1"/>
          <p:nvPr/>
        </p:nvSpPr>
        <p:spPr>
          <a:xfrm>
            <a:off x="6754402" y="964806"/>
            <a:ext cx="51601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David </a:t>
            </a:r>
            <a:r>
              <a:rPr lang="en-US" sz="2000" dirty="0" err="1">
                <a:solidFill>
                  <a:schemeClr val="bg1"/>
                </a:solidFill>
              </a:rPr>
              <a:t>Wininger</a:t>
            </a:r>
            <a:r>
              <a:rPr lang="en-US" sz="2000" dirty="0">
                <a:solidFill>
                  <a:schemeClr val="bg1"/>
                </a:solidFill>
              </a:rPr>
              <a:t>, MD, FACP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Jaya Raj, MD, FACP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Erin Maxwell, MPA, MPH, C-TAGME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Susan Lane, MD, FACP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Maria Garcia, MD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Alvin Calderon, MD, PHD, FACP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Kimberly Bates, MD, FACP, FAAP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48CF85-6346-40E9-B815-807C0A74CD54}"/>
              </a:ext>
            </a:extLst>
          </p:cNvPr>
          <p:cNvSpPr txBox="1"/>
          <p:nvPr/>
        </p:nvSpPr>
        <p:spPr>
          <a:xfrm>
            <a:off x="7821347" y="3244334"/>
            <a:ext cx="3026229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John Choe, MD, MPH</a:t>
            </a:r>
          </a:p>
        </p:txBody>
      </p:sp>
    </p:spTree>
    <p:extLst>
      <p:ext uri="{BB962C8B-B14F-4D97-AF65-F5344CB8AC3E}">
        <p14:creationId xmlns:p14="http://schemas.microsoft.com/office/powerpoint/2010/main" val="2235901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77DD-1AC8-4155-83DF-3CF20BDCBA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5AC5C7C-2993-4916-B34E-5BD48319DA52}"/>
              </a:ext>
            </a:extLst>
          </p:cNvPr>
          <p:cNvSpPr txBox="1">
            <a:spLocks/>
          </p:cNvSpPr>
          <p:nvPr/>
        </p:nvSpPr>
        <p:spPr>
          <a:xfrm>
            <a:off x="462539" y="92288"/>
            <a:ext cx="11266922" cy="92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</a:rPr>
              <a:t>Milestones 2.0: Melancholy to Mirth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194EC-3556-474C-B468-073499BAB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19" y="975360"/>
            <a:ext cx="6750842" cy="47602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AE6C86-AC30-4F36-85A7-0D307C98F1EB}"/>
              </a:ext>
            </a:extLst>
          </p:cNvPr>
          <p:cNvSpPr/>
          <p:nvPr/>
        </p:nvSpPr>
        <p:spPr>
          <a:xfrm>
            <a:off x="1219200" y="1897054"/>
            <a:ext cx="1429408" cy="22078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164E29-B380-47CA-9459-03B21E48DDE2}"/>
              </a:ext>
            </a:extLst>
          </p:cNvPr>
          <p:cNvSpPr/>
          <p:nvPr/>
        </p:nvSpPr>
        <p:spPr>
          <a:xfrm>
            <a:off x="1077311" y="3662791"/>
            <a:ext cx="1786758" cy="22078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4A3414-AC3E-492A-81F0-F45B5AFC5259}"/>
              </a:ext>
            </a:extLst>
          </p:cNvPr>
          <p:cNvSpPr/>
          <p:nvPr/>
        </p:nvSpPr>
        <p:spPr>
          <a:xfrm>
            <a:off x="662152" y="3874853"/>
            <a:ext cx="2564524" cy="22078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2DB291-2506-4AAF-B5B8-F51ECC180C51}"/>
              </a:ext>
            </a:extLst>
          </p:cNvPr>
          <p:cNvSpPr/>
          <p:nvPr/>
        </p:nvSpPr>
        <p:spPr>
          <a:xfrm>
            <a:off x="4871546" y="1492405"/>
            <a:ext cx="1786758" cy="22078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2DDA9D5-6D2D-4898-AA4A-7BFA0BA0CDE0}"/>
              </a:ext>
            </a:extLst>
          </p:cNvPr>
          <p:cNvSpPr/>
          <p:nvPr/>
        </p:nvSpPr>
        <p:spPr>
          <a:xfrm>
            <a:off x="4918842" y="5249949"/>
            <a:ext cx="1786758" cy="22078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215544-8724-45B3-B1F7-958F746D2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4463" y="882580"/>
            <a:ext cx="1902651" cy="2780211"/>
          </a:xfrm>
          <a:prstGeom prst="rect">
            <a:avLst/>
          </a:prstGeom>
        </p:spPr>
      </p:pic>
      <p:pic>
        <p:nvPicPr>
          <p:cNvPr id="1026" name="Picture 2" descr="Better clinical skills needed for better diagnosis &amp;lt; Yale School of Medicine">
            <a:extLst>
              <a:ext uri="{FF2B5EF4-FFF2-40B4-BE49-F238E27FC236}">
                <a16:creationId xmlns:a16="http://schemas.microsoft.com/office/drawing/2014/main" id="{2619D5F1-A0E7-492E-8AE6-C7D8A8519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576" y="866323"/>
            <a:ext cx="1913538" cy="285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88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77DD-1AC8-4155-83DF-3CF20BDCBA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5AC5C7C-2993-4916-B34E-5BD48319DA52}"/>
              </a:ext>
            </a:extLst>
          </p:cNvPr>
          <p:cNvSpPr txBox="1">
            <a:spLocks/>
          </p:cNvSpPr>
          <p:nvPr/>
        </p:nvSpPr>
        <p:spPr>
          <a:xfrm>
            <a:off x="462539" y="92288"/>
            <a:ext cx="11266922" cy="92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</a:rPr>
              <a:t>Milestones 2.0: Melancholy to Mirth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04ADCA1-D388-4EFD-B25F-9883D8698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397" y="1019236"/>
            <a:ext cx="11277600" cy="4521593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alibri" panose="020F0502020204030204"/>
              </a:rPr>
              <a:t>Presentations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Opening remarks from Dr.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Holmboe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/>
              </a:rPr>
              <a:t>Opening remarks from Dr. Lim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presentations from Council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/>
              </a:rPr>
              <a:t>                         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(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Wininger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, Choe, Lane)</a:t>
            </a:r>
            <a:endParaRPr lang="en-US" sz="4800" dirty="0">
              <a:solidFill>
                <a:prstClr val="white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 descr="Chat">
            <a:extLst>
              <a:ext uri="{FF2B5EF4-FFF2-40B4-BE49-F238E27FC236}">
                <a16:creationId xmlns:a16="http://schemas.microsoft.com/office/drawing/2014/main" id="{C5C19026-3689-4A3E-B8E4-266BC798C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68" y="5876660"/>
            <a:ext cx="1158433" cy="10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9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CE69B0C-56AE-4FDC-99F3-61B9F3CA243C}"/>
              </a:ext>
            </a:extLst>
          </p:cNvPr>
          <p:cNvSpPr txBox="1">
            <a:spLocks/>
          </p:cNvSpPr>
          <p:nvPr/>
        </p:nvSpPr>
        <p:spPr>
          <a:xfrm>
            <a:off x="0" y="88711"/>
            <a:ext cx="12192000" cy="777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Prof 4: Knowledge of Systemic and Individual Factors of Well-Being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6691EA0B-8715-4BD0-B8C6-736FAA311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20" y="866633"/>
            <a:ext cx="11916959" cy="32166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F1266F-DB04-4935-9875-5AF96A07CF03}"/>
              </a:ext>
            </a:extLst>
          </p:cNvPr>
          <p:cNvSpPr/>
          <p:nvPr/>
        </p:nvSpPr>
        <p:spPr>
          <a:xfrm>
            <a:off x="287867" y="4217158"/>
            <a:ext cx="74913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*This </a:t>
            </a:r>
            <a:r>
              <a:rPr lang="en-US" sz="2400" b="1" dirty="0" err="1">
                <a:solidFill>
                  <a:srgbClr val="000000"/>
                </a:solidFill>
              </a:rPr>
              <a:t>subcompetency</a:t>
            </a:r>
            <a:r>
              <a:rPr lang="en-US" sz="2400" b="1" dirty="0">
                <a:solidFill>
                  <a:srgbClr val="000000"/>
                </a:solidFill>
              </a:rPr>
              <a:t> is not intended to evaluate a resident’s well-being. Rather, the intent is to ensure that each resident has the fundamental knowledge of factors that impact well-being, the mechanism by which those factors impact well-being, and available resources and tools to improve well-being.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23246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5004B6-1DB9-43BB-8C61-155F44C67348}"/>
              </a:ext>
            </a:extLst>
          </p:cNvPr>
          <p:cNvSpPr/>
          <p:nvPr/>
        </p:nvSpPr>
        <p:spPr>
          <a:xfrm>
            <a:off x="102356" y="4180344"/>
            <a:ext cx="86253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From the Internal Medicine Supplemental Guide</a:t>
            </a:r>
          </a:p>
          <a:p>
            <a:r>
              <a:rPr lang="en-US" sz="3200" b="1" u="sng" dirty="0"/>
              <a:t>Assessment Models or Tools</a:t>
            </a:r>
          </a:p>
          <a:p>
            <a:r>
              <a:rPr lang="en-US" sz="3200" dirty="0"/>
              <a:t>● Direct observation</a:t>
            </a:r>
          </a:p>
          <a:p>
            <a:r>
              <a:rPr lang="en-US" sz="3200" dirty="0"/>
              <a:t>● Group interview or team activities</a:t>
            </a:r>
          </a:p>
          <a:p>
            <a:r>
              <a:rPr lang="en-US" sz="3200" dirty="0"/>
              <a:t>● Individual interview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2876B7-54D9-4AA9-8C4E-030A2F0DB82B}"/>
              </a:ext>
            </a:extLst>
          </p:cNvPr>
          <p:cNvSpPr txBox="1">
            <a:spLocks/>
          </p:cNvSpPr>
          <p:nvPr/>
        </p:nvSpPr>
        <p:spPr>
          <a:xfrm>
            <a:off x="0" y="88711"/>
            <a:ext cx="12192000" cy="777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Prof 4: Knowledge of Systemic and Individual Factors of Well-Being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1897A96-7B99-45C1-A928-C587847C1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20" y="866633"/>
            <a:ext cx="11916959" cy="321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41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D036773452604BAE7354FCA49DCFE2" ma:contentTypeVersion="14" ma:contentTypeDescription="Create a new document." ma:contentTypeScope="" ma:versionID="8a9597727ceac7d531cf8c4165b58aca">
  <xsd:schema xmlns:xsd="http://www.w3.org/2001/XMLSchema" xmlns:xs="http://www.w3.org/2001/XMLSchema" xmlns:p="http://schemas.microsoft.com/office/2006/metadata/properties" xmlns:ns2="cdbec9c3-13cb-4e7b-b509-9d44a15dd439" xmlns:ns3="0ef013b1-c760-4eac-a036-a0dbdbf2ee1d" targetNamespace="http://schemas.microsoft.com/office/2006/metadata/properties" ma:root="true" ma:fieldsID="7f05944996be9962fdec5b7b955b65d5" ns2:_="" ns3:_="">
    <xsd:import namespace="cdbec9c3-13cb-4e7b-b509-9d44a15dd439"/>
    <xsd:import namespace="0ef013b1-c760-4eac-a036-a0dbdbf2ee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Pictur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bec9c3-13cb-4e7b-b509-9d44a15dd4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Picture" ma:index="18" nillable="true" ma:displayName="Picture" ma:format="Image" ma:internalName="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f013b1-c760-4eac-a036-a0dbdbf2ee1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icture xmlns="cdbec9c3-13cb-4e7b-b509-9d44a15dd439">
      <Url xsi:nil="true"/>
      <Description xsi:nil="true"/>
    </Picture>
  </documentManagement>
</p:properties>
</file>

<file path=customXml/itemProps1.xml><?xml version="1.0" encoding="utf-8"?>
<ds:datastoreItem xmlns:ds="http://schemas.openxmlformats.org/officeDocument/2006/customXml" ds:itemID="{164B6C10-694B-40E4-AEA0-B16AA1DAFFA9}"/>
</file>

<file path=customXml/itemProps2.xml><?xml version="1.0" encoding="utf-8"?>
<ds:datastoreItem xmlns:ds="http://schemas.openxmlformats.org/officeDocument/2006/customXml" ds:itemID="{00B818B4-F4C1-4E4A-AA58-C4405B176533}"/>
</file>

<file path=customXml/itemProps3.xml><?xml version="1.0" encoding="utf-8"?>
<ds:datastoreItem xmlns:ds="http://schemas.openxmlformats.org/officeDocument/2006/customXml" ds:itemID="{90D6A65E-BEE3-4BDB-BD46-C7E4611E0D03}"/>
</file>

<file path=docProps/app.xml><?xml version="1.0" encoding="utf-8"?>
<Properties xmlns="http://schemas.openxmlformats.org/officeDocument/2006/extended-properties" xmlns:vt="http://schemas.openxmlformats.org/officeDocument/2006/docPropsVTypes">
  <TotalTime>10655</TotalTime>
  <Words>8231</Words>
  <Application>Microsoft Office PowerPoint</Application>
  <PresentationFormat>Widescreen</PresentationFormat>
  <Paragraphs>2848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Helvetica Neue</vt:lpstr>
      <vt:lpstr>proxima-nova</vt:lpstr>
      <vt:lpstr>Tahoma</vt:lpstr>
      <vt:lpstr>Office Theme</vt:lpstr>
      <vt:lpstr>PowerPoint Presentation</vt:lpstr>
      <vt:lpstr>Coffee</vt:lpstr>
      <vt:lpstr>Coffee</vt:lpstr>
      <vt:lpstr>Coffee</vt:lpstr>
      <vt:lpstr>Coffee</vt:lpstr>
      <vt:lpstr>Coffee</vt:lpstr>
      <vt:lpstr>Coffee</vt:lpstr>
      <vt:lpstr>PowerPoint Presentation</vt:lpstr>
      <vt:lpstr>PowerPoint Presentation</vt:lpstr>
      <vt:lpstr>PowerPoint Presentation</vt:lpstr>
      <vt:lpstr>COMPETENCE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Coffee</vt:lpstr>
      <vt:lpstr>Coffee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Coffee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Alvin Calderon</dc:creator>
  <cp:lastModifiedBy>Sheila Costa</cp:lastModifiedBy>
  <cp:revision>41</cp:revision>
  <dcterms:created xsi:type="dcterms:W3CDTF">2021-05-18T16:10:42Z</dcterms:created>
  <dcterms:modified xsi:type="dcterms:W3CDTF">2021-11-02T18:50:57Z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0x01010065D036773452604BAE7354FCA49DCFE2</vt:lpwstr>
  </property>
</Properties>
</file>