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diagrams/data1.xml" ContentType="application/vnd.openxmlformats-officedocument.drawingml.diagramData+xml"/>
  <Override PartName="/ppt/presentation.xml" ContentType="application/vnd.openxmlformats-officedocument.presentationml.presentation.main+xml"/>
  <Override PartName="/ppt/slides/slide4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47.xml" ContentType="application/vnd.openxmlformats-officedocument.presentationml.slide+xml"/>
  <Override PartName="/ppt/slides/slide9.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8.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0.xml" ContentType="application/vnd.openxmlformats-officedocument.presentationml.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notesSlides/notesSlide12.xml" ContentType="application/vnd.openxmlformats-officedocument.presentationml.notesSlide+xml"/>
  <Override PartName="/ppt/notesSlides/notesSlide4.xml" ContentType="application/vnd.openxmlformats-officedocument.presentationml.notesSlide+xml"/>
  <Override PartName="/ppt/notesSlides/notesSlide1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Layouts/slideLayout10.xml" ContentType="application/vnd.openxmlformats-officedocument.presentationml.slideLayou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9.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3.xml" ContentType="application/vnd.openxmlformats-officedocument.presentationml.slideLayout+xml"/>
  <Override PartName="/ppt/notesSlides/notesSlide16.xml" ContentType="application/vnd.openxmlformats-officedocument.presentationml.notesSlide+xml"/>
  <Override PartName="/ppt/slideLayouts/slideLayout7.xml" ContentType="application/vnd.openxmlformats-officedocument.presentationml.slideLayout+xml"/>
  <Override PartName="/ppt/notesSlides/notesSlide17.xml" ContentType="application/vnd.openxmlformats-officedocument.presentationml.notesSlide+xml"/>
  <Override PartName="/ppt/slideLayouts/slideLayout8.xml" ContentType="application/vnd.openxmlformats-officedocument.presentationml.slideLayout+xml"/>
  <Override PartName="/ppt/theme/theme1.xml" ContentType="application/vnd.openxmlformats-officedocument.theme+xml"/>
  <Override PartName="/ppt/diagrams/drawing1.xml" ContentType="application/vnd.ms-office.drawingml.diagramDrawing+xml"/>
  <Override PartName="/ppt/notesMasters/notesMaster1.xml" ContentType="application/vnd.openxmlformats-officedocument.presentationml.notesMaster+xml"/>
  <Override PartName="/ppt/diagrams/colors1.xml" ContentType="application/vnd.openxmlformats-officedocument.drawingml.diagramColors+xml"/>
  <Override PartName="/ppt/diagrams/layout1.xml" ContentType="application/vnd.openxmlformats-officedocument.drawingml.diagramLayout+xml"/>
  <Override PartName="/ppt/theme/theme2.xml" ContentType="application/vnd.openxmlformats-officedocument.theme+xml"/>
  <Override PartName="/ppt/diagrams/quickStyle1.xml" ContentType="application/vnd.openxmlformats-officedocument.drawingml.diagramStyle+xml"/>
  <Override PartName="/ppt/charts/chart1.xml" ContentType="application/vnd.openxmlformats-officedocument.drawingml.chart+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914" r:id="rId1"/>
  </p:sldMasterIdLst>
  <p:notesMasterIdLst>
    <p:notesMasterId r:id="rId64"/>
  </p:notesMasterIdLst>
  <p:sldIdLst>
    <p:sldId id="256" r:id="rId2"/>
    <p:sldId id="359" r:id="rId3"/>
    <p:sldId id="360" r:id="rId4"/>
    <p:sldId id="279" r:id="rId5"/>
    <p:sldId id="289" r:id="rId6"/>
    <p:sldId id="282" r:id="rId7"/>
    <p:sldId id="281" r:id="rId8"/>
    <p:sldId id="257" r:id="rId9"/>
    <p:sldId id="259" r:id="rId10"/>
    <p:sldId id="260" r:id="rId11"/>
    <p:sldId id="268" r:id="rId12"/>
    <p:sldId id="266" r:id="rId13"/>
    <p:sldId id="269" r:id="rId14"/>
    <p:sldId id="292" r:id="rId15"/>
    <p:sldId id="293" r:id="rId16"/>
    <p:sldId id="294" r:id="rId17"/>
    <p:sldId id="295" r:id="rId18"/>
    <p:sldId id="358" r:id="rId19"/>
    <p:sldId id="270" r:id="rId20"/>
    <p:sldId id="285" r:id="rId21"/>
    <p:sldId id="284" r:id="rId22"/>
    <p:sldId id="318" r:id="rId23"/>
    <p:sldId id="330" r:id="rId24"/>
    <p:sldId id="317" r:id="rId25"/>
    <p:sldId id="297" r:id="rId26"/>
    <p:sldId id="273" r:id="rId27"/>
    <p:sldId id="274" r:id="rId28"/>
    <p:sldId id="275" r:id="rId29"/>
    <p:sldId id="303" r:id="rId30"/>
    <p:sldId id="331" r:id="rId31"/>
    <p:sldId id="361" r:id="rId32"/>
    <p:sldId id="298" r:id="rId33"/>
    <p:sldId id="344" r:id="rId34"/>
    <p:sldId id="299" r:id="rId35"/>
    <p:sldId id="308" r:id="rId36"/>
    <p:sldId id="301" r:id="rId37"/>
    <p:sldId id="276" r:id="rId38"/>
    <p:sldId id="277" r:id="rId39"/>
    <p:sldId id="305" r:id="rId40"/>
    <p:sldId id="334" r:id="rId41"/>
    <p:sldId id="335" r:id="rId42"/>
    <p:sldId id="337" r:id="rId43"/>
    <p:sldId id="306" r:id="rId44"/>
    <p:sldId id="278" r:id="rId45"/>
    <p:sldId id="314" r:id="rId46"/>
    <p:sldId id="263" r:id="rId47"/>
    <p:sldId id="307" r:id="rId48"/>
    <p:sldId id="362" r:id="rId49"/>
    <p:sldId id="355" r:id="rId50"/>
    <p:sldId id="356" r:id="rId51"/>
    <p:sldId id="312" r:id="rId52"/>
    <p:sldId id="310" r:id="rId53"/>
    <p:sldId id="322" r:id="rId54"/>
    <p:sldId id="313" r:id="rId55"/>
    <p:sldId id="309" r:id="rId56"/>
    <p:sldId id="264" r:id="rId57"/>
    <p:sldId id="311" r:id="rId58"/>
    <p:sldId id="328" r:id="rId59"/>
    <p:sldId id="353" r:id="rId60"/>
    <p:sldId id="354" r:id="rId61"/>
    <p:sldId id="357" r:id="rId62"/>
    <p:sldId id="265"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06"/>
    <p:restoredTop sz="94674"/>
  </p:normalViewPr>
  <p:slideViewPr>
    <p:cSldViewPr snapToGrid="0" snapToObjects="1">
      <p:cViewPr varScale="1">
        <p:scale>
          <a:sx n="124" d="100"/>
          <a:sy n="124" d="100"/>
        </p:scale>
        <p:origin x="864" y="168"/>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customXml" Target="../customXml/item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tx>
            <c:strRef>
              <c:f>Sheet1!$B$1</c:f>
              <c:strCache>
                <c:ptCount val="1"/>
                <c:pt idx="0">
                  <c:v>Series 1</c:v>
                </c:pt>
              </c:strCache>
            </c:strRef>
          </c:tx>
          <c:spPr>
            <a:pattFill prst="horzBrick">
              <a:fgClr>
                <a:prstClr val="black"/>
              </a:fgClr>
              <a:bgClr>
                <a:srgbClr val="FF6600"/>
              </a:bgClr>
            </a:pattFill>
            <a:effectLst>
              <a:outerShdw blurRad="47625" dist="38100" dir="5400000" sy="98000" rotWithShape="0">
                <a:srgbClr val="FF6600">
                  <a:alpha val="48000"/>
                </a:srgbClr>
              </a:outerShdw>
            </a:effectLst>
          </c:spPr>
          <c:invertIfNegative val="0"/>
          <c:cat>
            <c:numRef>
              <c:f>Sheet1!$A$2:$A$6</c:f>
              <c:numCache>
                <c:formatCode>General</c:formatCode>
                <c:ptCount val="5"/>
                <c:pt idx="0">
                  <c:v>1870</c:v>
                </c:pt>
                <c:pt idx="1">
                  <c:v>1910</c:v>
                </c:pt>
                <c:pt idx="2">
                  <c:v>1993</c:v>
                </c:pt>
                <c:pt idx="3">
                  <c:v>2016</c:v>
                </c:pt>
              </c:numCache>
            </c:numRef>
          </c:cat>
          <c:val>
            <c:numRef>
              <c:f>Sheet1!$B$2:$B$6</c:f>
              <c:numCache>
                <c:formatCode>General</c:formatCode>
                <c:ptCount val="5"/>
                <c:pt idx="0">
                  <c:v>28</c:v>
                </c:pt>
                <c:pt idx="1">
                  <c:v>18</c:v>
                </c:pt>
                <c:pt idx="2">
                  <c:v>7</c:v>
                </c:pt>
                <c:pt idx="3">
                  <c:v>5.5</c:v>
                </c:pt>
              </c:numCache>
            </c:numRef>
          </c:val>
          <c:extLst>
            <c:ext xmlns:c16="http://schemas.microsoft.com/office/drawing/2014/chart" uri="{C3380CC4-5D6E-409C-BE32-E72D297353CC}">
              <c16:uniqueId val="{00000000-AE3E-A447-B5A6-26E6367FB61A}"/>
            </c:ext>
          </c:extLst>
        </c:ser>
        <c:ser>
          <c:idx val="1"/>
          <c:order val="1"/>
          <c:tx>
            <c:strRef>
              <c:f>Sheet1!$C$1</c:f>
              <c:strCache>
                <c:ptCount val="1"/>
                <c:pt idx="0">
                  <c:v>Series 2</c:v>
                </c:pt>
              </c:strCache>
            </c:strRef>
          </c:tx>
          <c:invertIfNegative val="0"/>
          <c:cat>
            <c:numRef>
              <c:f>Sheet1!$A$2:$A$6</c:f>
              <c:numCache>
                <c:formatCode>General</c:formatCode>
                <c:ptCount val="5"/>
                <c:pt idx="0">
                  <c:v>1870</c:v>
                </c:pt>
                <c:pt idx="1">
                  <c:v>1910</c:v>
                </c:pt>
                <c:pt idx="2">
                  <c:v>1993</c:v>
                </c:pt>
                <c:pt idx="3">
                  <c:v>2016</c:v>
                </c:pt>
              </c:numCache>
            </c:numRef>
          </c:cat>
          <c:val>
            <c:numRef>
              <c:f>Sheet1!$C$2:$C$6</c:f>
              <c:numCache>
                <c:formatCode>General</c:formatCode>
                <c:ptCount val="5"/>
              </c:numCache>
            </c:numRef>
          </c:val>
          <c:extLst>
            <c:ext xmlns:c16="http://schemas.microsoft.com/office/drawing/2014/chart" uri="{C3380CC4-5D6E-409C-BE32-E72D297353CC}">
              <c16:uniqueId val="{00000001-AE3E-A447-B5A6-26E6367FB61A}"/>
            </c:ext>
          </c:extLst>
        </c:ser>
        <c:ser>
          <c:idx val="2"/>
          <c:order val="2"/>
          <c:tx>
            <c:strRef>
              <c:f>Sheet1!$D$1</c:f>
              <c:strCache>
                <c:ptCount val="1"/>
                <c:pt idx="0">
                  <c:v>Series 3</c:v>
                </c:pt>
              </c:strCache>
            </c:strRef>
          </c:tx>
          <c:invertIfNegative val="0"/>
          <c:cat>
            <c:numRef>
              <c:f>Sheet1!$A$2:$A$6</c:f>
              <c:numCache>
                <c:formatCode>General</c:formatCode>
                <c:ptCount val="5"/>
                <c:pt idx="0">
                  <c:v>1870</c:v>
                </c:pt>
                <c:pt idx="1">
                  <c:v>1910</c:v>
                </c:pt>
                <c:pt idx="2">
                  <c:v>1993</c:v>
                </c:pt>
                <c:pt idx="3">
                  <c:v>2016</c:v>
                </c:pt>
              </c:numCache>
            </c:numRef>
          </c:cat>
          <c:val>
            <c:numRef>
              <c:f>Sheet1!$D$2:$D$6</c:f>
              <c:numCache>
                <c:formatCode>General</c:formatCode>
                <c:ptCount val="5"/>
              </c:numCache>
            </c:numRef>
          </c:val>
          <c:extLst>
            <c:ext xmlns:c16="http://schemas.microsoft.com/office/drawing/2014/chart" uri="{C3380CC4-5D6E-409C-BE32-E72D297353CC}">
              <c16:uniqueId val="{00000002-AE3E-A447-B5A6-26E6367FB61A}"/>
            </c:ext>
          </c:extLst>
        </c:ser>
        <c:dLbls>
          <c:showLegendKey val="0"/>
          <c:showVal val="0"/>
          <c:showCatName val="0"/>
          <c:showSerName val="0"/>
          <c:showPercent val="0"/>
          <c:showBubbleSize val="0"/>
        </c:dLbls>
        <c:gapWidth val="150"/>
        <c:axId val="2131991640"/>
        <c:axId val="2131993240"/>
      </c:barChart>
      <c:catAx>
        <c:axId val="2131991640"/>
        <c:scaling>
          <c:orientation val="minMax"/>
        </c:scaling>
        <c:delete val="0"/>
        <c:axPos val="b"/>
        <c:numFmt formatCode="General" sourceLinked="1"/>
        <c:majorTickMark val="out"/>
        <c:minorTickMark val="none"/>
        <c:tickLblPos val="nextTo"/>
        <c:crossAx val="2131993240"/>
        <c:crosses val="autoZero"/>
        <c:auto val="1"/>
        <c:lblAlgn val="ctr"/>
        <c:lblOffset val="100"/>
        <c:noMultiLvlLbl val="0"/>
      </c:catAx>
      <c:valAx>
        <c:axId val="2131993240"/>
        <c:scaling>
          <c:orientation val="minMax"/>
        </c:scaling>
        <c:delete val="0"/>
        <c:axPos val="l"/>
        <c:majorGridlines/>
        <c:numFmt formatCode="General" sourceLinked="1"/>
        <c:majorTickMark val="out"/>
        <c:minorTickMark val="none"/>
        <c:tickLblPos val="nextTo"/>
        <c:crossAx val="213199164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023717-DE9E-9044-B51E-1DD03E2AB72F}" type="doc">
      <dgm:prSet loTypeId="urn:microsoft.com/office/officeart/2005/8/layout/radial3" loCatId="" qsTypeId="urn:microsoft.com/office/officeart/2005/8/quickstyle/simple3" qsCatId="simple" csTypeId="urn:microsoft.com/office/officeart/2005/8/colors/accent0_2" csCatId="mainScheme" phldr="1"/>
      <dgm:spPr/>
      <dgm:t>
        <a:bodyPr/>
        <a:lstStyle/>
        <a:p>
          <a:endParaRPr lang="en-US"/>
        </a:p>
      </dgm:t>
    </dgm:pt>
    <dgm:pt modelId="{17F595AA-9BF0-CC47-B625-23F3BBCAAE86}">
      <dgm:prSet phldrT="[Text]"/>
      <dgm:spPr/>
      <dgm:t>
        <a:bodyPr/>
        <a:lstStyle/>
        <a:p>
          <a:r>
            <a:rPr lang="en-US" dirty="0">
              <a:solidFill>
                <a:schemeClr val="bg1"/>
              </a:solidFill>
            </a:rPr>
            <a:t>Patient</a:t>
          </a:r>
        </a:p>
      </dgm:t>
    </dgm:pt>
    <dgm:pt modelId="{EBF03000-1C7F-DC4E-9AD1-BA7ABC8CB80F}" type="parTrans" cxnId="{9864159B-BB68-4847-9427-027421248244}">
      <dgm:prSet/>
      <dgm:spPr/>
      <dgm:t>
        <a:bodyPr/>
        <a:lstStyle/>
        <a:p>
          <a:endParaRPr lang="en-US"/>
        </a:p>
      </dgm:t>
    </dgm:pt>
    <dgm:pt modelId="{9A622553-2403-2D44-B7D3-DE02B70AEF59}" type="sibTrans" cxnId="{9864159B-BB68-4847-9427-027421248244}">
      <dgm:prSet/>
      <dgm:spPr/>
      <dgm:t>
        <a:bodyPr/>
        <a:lstStyle/>
        <a:p>
          <a:endParaRPr lang="en-US"/>
        </a:p>
      </dgm:t>
    </dgm:pt>
    <dgm:pt modelId="{79EB8C00-A96F-4446-AEB3-663E2C10C5AD}">
      <dgm:prSet phldrT="[Text]"/>
      <dgm:spPr/>
      <dgm:t>
        <a:bodyPr/>
        <a:lstStyle/>
        <a:p>
          <a:r>
            <a:rPr lang="en-US" dirty="0">
              <a:solidFill>
                <a:schemeClr val="bg1"/>
              </a:solidFill>
            </a:rPr>
            <a:t>Attending</a:t>
          </a:r>
        </a:p>
      </dgm:t>
    </dgm:pt>
    <dgm:pt modelId="{AC726550-E097-4E4B-9B17-61894D79E8B5}" type="parTrans" cxnId="{EBA267CD-8E73-4E40-AADE-96F3AA7F8A61}">
      <dgm:prSet/>
      <dgm:spPr/>
      <dgm:t>
        <a:bodyPr/>
        <a:lstStyle/>
        <a:p>
          <a:endParaRPr lang="en-US"/>
        </a:p>
      </dgm:t>
    </dgm:pt>
    <dgm:pt modelId="{C24475AD-47B8-CD4C-A3E7-A0AE073F913D}" type="sibTrans" cxnId="{EBA267CD-8E73-4E40-AADE-96F3AA7F8A61}">
      <dgm:prSet/>
      <dgm:spPr/>
      <dgm:t>
        <a:bodyPr/>
        <a:lstStyle/>
        <a:p>
          <a:endParaRPr lang="en-US"/>
        </a:p>
      </dgm:t>
    </dgm:pt>
    <dgm:pt modelId="{CDEEA256-211B-DB4C-8F43-8FB26F89BED7}">
      <dgm:prSet phldrT="[Text]"/>
      <dgm:spPr/>
      <dgm:t>
        <a:bodyPr/>
        <a:lstStyle/>
        <a:p>
          <a:r>
            <a:rPr lang="en-US" dirty="0">
              <a:solidFill>
                <a:schemeClr val="bg1"/>
              </a:solidFill>
            </a:rPr>
            <a:t>Student</a:t>
          </a:r>
        </a:p>
      </dgm:t>
    </dgm:pt>
    <dgm:pt modelId="{07CB4FA8-3E0C-E546-B053-AB5E9A69766F}" type="parTrans" cxnId="{AB328C21-03B9-2547-8682-D5657986FC1F}">
      <dgm:prSet/>
      <dgm:spPr/>
      <dgm:t>
        <a:bodyPr/>
        <a:lstStyle/>
        <a:p>
          <a:endParaRPr lang="en-US"/>
        </a:p>
      </dgm:t>
    </dgm:pt>
    <dgm:pt modelId="{9695C480-9AEC-5843-B8ED-219800871314}" type="sibTrans" cxnId="{AB328C21-03B9-2547-8682-D5657986FC1F}">
      <dgm:prSet/>
      <dgm:spPr/>
      <dgm:t>
        <a:bodyPr/>
        <a:lstStyle/>
        <a:p>
          <a:endParaRPr lang="en-US"/>
        </a:p>
      </dgm:t>
    </dgm:pt>
    <dgm:pt modelId="{47E674D5-7B9B-BC42-80FA-5FD936BE8270}">
      <dgm:prSet phldrT="[Text]"/>
      <dgm:spPr/>
      <dgm:t>
        <a:bodyPr/>
        <a:lstStyle/>
        <a:p>
          <a:r>
            <a:rPr lang="en-US" dirty="0">
              <a:solidFill>
                <a:schemeClr val="bg1"/>
              </a:solidFill>
            </a:rPr>
            <a:t>Resident</a:t>
          </a:r>
        </a:p>
      </dgm:t>
    </dgm:pt>
    <dgm:pt modelId="{248FA0A5-A5A5-9E44-BC6E-11C0ECF6BBC6}" type="parTrans" cxnId="{F312019D-CBCC-E54E-8346-D2B6369F4255}">
      <dgm:prSet/>
      <dgm:spPr/>
      <dgm:t>
        <a:bodyPr/>
        <a:lstStyle/>
        <a:p>
          <a:endParaRPr lang="en-US"/>
        </a:p>
      </dgm:t>
    </dgm:pt>
    <dgm:pt modelId="{554ADA06-D23F-1446-BA09-4CC076D4E65B}" type="sibTrans" cxnId="{F312019D-CBCC-E54E-8346-D2B6369F4255}">
      <dgm:prSet/>
      <dgm:spPr/>
      <dgm:t>
        <a:bodyPr/>
        <a:lstStyle/>
        <a:p>
          <a:endParaRPr lang="en-US"/>
        </a:p>
      </dgm:t>
    </dgm:pt>
    <dgm:pt modelId="{EB6F7BA9-5BFE-DE47-9546-454E644E4380}" type="pres">
      <dgm:prSet presAssocID="{ED023717-DE9E-9044-B51E-1DD03E2AB72F}" presName="composite" presStyleCnt="0">
        <dgm:presLayoutVars>
          <dgm:chMax val="1"/>
          <dgm:dir/>
          <dgm:resizeHandles val="exact"/>
        </dgm:presLayoutVars>
      </dgm:prSet>
      <dgm:spPr/>
    </dgm:pt>
    <dgm:pt modelId="{DD0DCF14-7171-8D49-9442-9AD78DF6307E}" type="pres">
      <dgm:prSet presAssocID="{ED023717-DE9E-9044-B51E-1DD03E2AB72F}" presName="radial" presStyleCnt="0">
        <dgm:presLayoutVars>
          <dgm:animLvl val="ctr"/>
        </dgm:presLayoutVars>
      </dgm:prSet>
      <dgm:spPr/>
    </dgm:pt>
    <dgm:pt modelId="{D98239A7-4590-D740-A809-DAB7086A56EF}" type="pres">
      <dgm:prSet presAssocID="{17F595AA-9BF0-CC47-B625-23F3BBCAAE86}" presName="centerShape" presStyleLbl="vennNode1" presStyleIdx="0" presStyleCnt="4" custLinFactNeighborX="379" custLinFactNeighborY="-2356"/>
      <dgm:spPr/>
    </dgm:pt>
    <dgm:pt modelId="{F036DB5D-C7DD-1B4E-B0D2-EB9553ADB736}" type="pres">
      <dgm:prSet presAssocID="{79EB8C00-A96F-4446-AEB3-663E2C10C5AD}" presName="node" presStyleLbl="vennNode1" presStyleIdx="1" presStyleCnt="4">
        <dgm:presLayoutVars>
          <dgm:bulletEnabled val="1"/>
        </dgm:presLayoutVars>
      </dgm:prSet>
      <dgm:spPr/>
    </dgm:pt>
    <dgm:pt modelId="{3B9EF019-B078-6C49-B566-76AD636A2A52}" type="pres">
      <dgm:prSet presAssocID="{CDEEA256-211B-DB4C-8F43-8FB26F89BED7}" presName="node" presStyleLbl="vennNode1" presStyleIdx="2" presStyleCnt="4">
        <dgm:presLayoutVars>
          <dgm:bulletEnabled val="1"/>
        </dgm:presLayoutVars>
      </dgm:prSet>
      <dgm:spPr/>
    </dgm:pt>
    <dgm:pt modelId="{C7D3A40A-3F55-E043-A323-FBA09230B7EE}" type="pres">
      <dgm:prSet presAssocID="{47E674D5-7B9B-BC42-80FA-5FD936BE8270}" presName="node" presStyleLbl="vennNode1" presStyleIdx="3" presStyleCnt="4">
        <dgm:presLayoutVars>
          <dgm:bulletEnabled val="1"/>
        </dgm:presLayoutVars>
      </dgm:prSet>
      <dgm:spPr/>
    </dgm:pt>
  </dgm:ptLst>
  <dgm:cxnLst>
    <dgm:cxn modelId="{AB328C21-03B9-2547-8682-D5657986FC1F}" srcId="{17F595AA-9BF0-CC47-B625-23F3BBCAAE86}" destId="{CDEEA256-211B-DB4C-8F43-8FB26F89BED7}" srcOrd="1" destOrd="0" parTransId="{07CB4FA8-3E0C-E546-B053-AB5E9A69766F}" sibTransId="{9695C480-9AEC-5843-B8ED-219800871314}"/>
    <dgm:cxn modelId="{D1FB9D6D-1C18-CB4E-A733-0925617B4219}" type="presOf" srcId="{17F595AA-9BF0-CC47-B625-23F3BBCAAE86}" destId="{D98239A7-4590-D740-A809-DAB7086A56EF}" srcOrd="0" destOrd="0" presId="urn:microsoft.com/office/officeart/2005/8/layout/radial3"/>
    <dgm:cxn modelId="{5CD9E672-86EE-0149-A2EF-6E26EBDD5361}" type="presOf" srcId="{CDEEA256-211B-DB4C-8F43-8FB26F89BED7}" destId="{3B9EF019-B078-6C49-B566-76AD636A2A52}" srcOrd="0" destOrd="0" presId="urn:microsoft.com/office/officeart/2005/8/layout/radial3"/>
    <dgm:cxn modelId="{6EFEEC7B-D1E3-0943-AD28-6A25E2A563DC}" type="presOf" srcId="{ED023717-DE9E-9044-B51E-1DD03E2AB72F}" destId="{EB6F7BA9-5BFE-DE47-9546-454E644E4380}" srcOrd="0" destOrd="0" presId="urn:microsoft.com/office/officeart/2005/8/layout/radial3"/>
    <dgm:cxn modelId="{9F728E97-67B8-934A-A10B-374C25C06766}" type="presOf" srcId="{79EB8C00-A96F-4446-AEB3-663E2C10C5AD}" destId="{F036DB5D-C7DD-1B4E-B0D2-EB9553ADB736}" srcOrd="0" destOrd="0" presId="urn:microsoft.com/office/officeart/2005/8/layout/radial3"/>
    <dgm:cxn modelId="{9864159B-BB68-4847-9427-027421248244}" srcId="{ED023717-DE9E-9044-B51E-1DD03E2AB72F}" destId="{17F595AA-9BF0-CC47-B625-23F3BBCAAE86}" srcOrd="0" destOrd="0" parTransId="{EBF03000-1C7F-DC4E-9AD1-BA7ABC8CB80F}" sibTransId="{9A622553-2403-2D44-B7D3-DE02B70AEF59}"/>
    <dgm:cxn modelId="{F312019D-CBCC-E54E-8346-D2B6369F4255}" srcId="{17F595AA-9BF0-CC47-B625-23F3BBCAAE86}" destId="{47E674D5-7B9B-BC42-80FA-5FD936BE8270}" srcOrd="2" destOrd="0" parTransId="{248FA0A5-A5A5-9E44-BC6E-11C0ECF6BBC6}" sibTransId="{554ADA06-D23F-1446-BA09-4CC076D4E65B}"/>
    <dgm:cxn modelId="{EBA267CD-8E73-4E40-AADE-96F3AA7F8A61}" srcId="{17F595AA-9BF0-CC47-B625-23F3BBCAAE86}" destId="{79EB8C00-A96F-4446-AEB3-663E2C10C5AD}" srcOrd="0" destOrd="0" parTransId="{AC726550-E097-4E4B-9B17-61894D79E8B5}" sibTransId="{C24475AD-47B8-CD4C-A3E7-A0AE073F913D}"/>
    <dgm:cxn modelId="{DF3E98D9-B7E6-2545-8C09-CBBB693F3686}" type="presOf" srcId="{47E674D5-7B9B-BC42-80FA-5FD936BE8270}" destId="{C7D3A40A-3F55-E043-A323-FBA09230B7EE}" srcOrd="0" destOrd="0" presId="urn:microsoft.com/office/officeart/2005/8/layout/radial3"/>
    <dgm:cxn modelId="{E04D70CF-8330-2A4E-BFC5-F1C617DA15C7}" type="presParOf" srcId="{EB6F7BA9-5BFE-DE47-9546-454E644E4380}" destId="{DD0DCF14-7171-8D49-9442-9AD78DF6307E}" srcOrd="0" destOrd="0" presId="urn:microsoft.com/office/officeart/2005/8/layout/radial3"/>
    <dgm:cxn modelId="{60A4BC09-93FA-C24C-B51D-B54EF313581E}" type="presParOf" srcId="{DD0DCF14-7171-8D49-9442-9AD78DF6307E}" destId="{D98239A7-4590-D740-A809-DAB7086A56EF}" srcOrd="0" destOrd="0" presId="urn:microsoft.com/office/officeart/2005/8/layout/radial3"/>
    <dgm:cxn modelId="{DDB84CAF-8937-FE42-B07D-E4AFE20CEDDE}" type="presParOf" srcId="{DD0DCF14-7171-8D49-9442-9AD78DF6307E}" destId="{F036DB5D-C7DD-1B4E-B0D2-EB9553ADB736}" srcOrd="1" destOrd="0" presId="urn:microsoft.com/office/officeart/2005/8/layout/radial3"/>
    <dgm:cxn modelId="{34CFB9A1-877A-4841-A5C2-FFAD856AB5D2}" type="presParOf" srcId="{DD0DCF14-7171-8D49-9442-9AD78DF6307E}" destId="{3B9EF019-B078-6C49-B566-76AD636A2A52}" srcOrd="2" destOrd="0" presId="urn:microsoft.com/office/officeart/2005/8/layout/radial3"/>
    <dgm:cxn modelId="{7B4F0CC4-131F-7943-B256-E56857805E69}" type="presParOf" srcId="{DD0DCF14-7171-8D49-9442-9AD78DF6307E}" destId="{C7D3A40A-3F55-E043-A323-FBA09230B7EE}" srcOrd="3" destOrd="0" presId="urn:microsoft.com/office/officeart/2005/8/layout/radial3"/>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8239A7-4590-D740-A809-DAB7086A56EF}">
      <dsp:nvSpPr>
        <dsp:cNvPr id="0" name=""/>
        <dsp:cNvSpPr/>
      </dsp:nvSpPr>
      <dsp:spPr>
        <a:xfrm>
          <a:off x="3027948" y="1044819"/>
          <a:ext cx="2342733" cy="2342733"/>
        </a:xfrm>
        <a:prstGeom prst="ellipse">
          <a:avLst/>
        </a:prstGeom>
        <a:gradFill rotWithShape="0">
          <a:gsLst>
            <a:gs pos="0">
              <a:schemeClr val="lt1">
                <a:alpha val="50000"/>
                <a:hueOff val="0"/>
                <a:satOff val="0"/>
                <a:lumOff val="0"/>
                <a:alphaOff val="0"/>
                <a:tint val="50000"/>
                <a:alpha val="100000"/>
                <a:satMod val="160000"/>
                <a:lumMod val="105000"/>
              </a:schemeClr>
            </a:gs>
            <a:gs pos="41000">
              <a:schemeClr val="lt1">
                <a:alpha val="50000"/>
                <a:hueOff val="0"/>
                <a:satOff val="0"/>
                <a:lumOff val="0"/>
                <a:alphaOff val="0"/>
                <a:tint val="57000"/>
                <a:satMod val="180000"/>
                <a:lumMod val="99000"/>
              </a:schemeClr>
            </a:gs>
            <a:gs pos="100000">
              <a:schemeClr val="lt1">
                <a:alpha val="50000"/>
                <a:hueOff val="0"/>
                <a:satOff val="0"/>
                <a:lumOff val="0"/>
                <a:alphaOff val="0"/>
                <a:tint val="80000"/>
                <a:satMod val="200000"/>
                <a:lumMod val="104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49530" tIns="49530" rIns="49530" bIns="49530" numCol="1" spcCol="1270" anchor="ctr" anchorCtr="0">
          <a:noAutofit/>
        </a:bodyPr>
        <a:lstStyle/>
        <a:p>
          <a:pPr marL="0" lvl="0" indent="0" algn="ctr" defTabSz="1733550">
            <a:lnSpc>
              <a:spcPct val="90000"/>
            </a:lnSpc>
            <a:spcBef>
              <a:spcPct val="0"/>
            </a:spcBef>
            <a:spcAft>
              <a:spcPct val="35000"/>
            </a:spcAft>
            <a:buNone/>
          </a:pPr>
          <a:r>
            <a:rPr lang="en-US" sz="3900" kern="1200" dirty="0">
              <a:solidFill>
                <a:schemeClr val="bg1"/>
              </a:solidFill>
            </a:rPr>
            <a:t>Patient</a:t>
          </a:r>
        </a:p>
      </dsp:txBody>
      <dsp:txXfrm>
        <a:off x="3371033" y="1387904"/>
        <a:ext cx="1656563" cy="1656563"/>
      </dsp:txXfrm>
    </dsp:sp>
    <dsp:sp modelId="{F036DB5D-C7DD-1B4E-B0D2-EB9553ADB736}">
      <dsp:nvSpPr>
        <dsp:cNvPr id="0" name=""/>
        <dsp:cNvSpPr/>
      </dsp:nvSpPr>
      <dsp:spPr>
        <a:xfrm>
          <a:off x="3602078" y="178154"/>
          <a:ext cx="1171366" cy="1171366"/>
        </a:xfrm>
        <a:prstGeom prst="ellipse">
          <a:avLst/>
        </a:prstGeom>
        <a:gradFill rotWithShape="0">
          <a:gsLst>
            <a:gs pos="0">
              <a:schemeClr val="lt1">
                <a:alpha val="50000"/>
                <a:hueOff val="0"/>
                <a:satOff val="0"/>
                <a:lumOff val="0"/>
                <a:alphaOff val="0"/>
                <a:tint val="50000"/>
                <a:alpha val="100000"/>
                <a:satMod val="160000"/>
                <a:lumMod val="105000"/>
              </a:schemeClr>
            </a:gs>
            <a:gs pos="41000">
              <a:schemeClr val="lt1">
                <a:alpha val="50000"/>
                <a:hueOff val="0"/>
                <a:satOff val="0"/>
                <a:lumOff val="0"/>
                <a:alphaOff val="0"/>
                <a:tint val="57000"/>
                <a:satMod val="180000"/>
                <a:lumMod val="99000"/>
              </a:schemeClr>
            </a:gs>
            <a:gs pos="100000">
              <a:schemeClr val="lt1">
                <a:alpha val="50000"/>
                <a:hueOff val="0"/>
                <a:satOff val="0"/>
                <a:lumOff val="0"/>
                <a:alphaOff val="0"/>
                <a:tint val="80000"/>
                <a:satMod val="200000"/>
                <a:lumMod val="104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Attending</a:t>
          </a:r>
        </a:p>
      </dsp:txBody>
      <dsp:txXfrm>
        <a:off x="3773621" y="349697"/>
        <a:ext cx="828280" cy="828280"/>
      </dsp:txXfrm>
    </dsp:sp>
    <dsp:sp modelId="{3B9EF019-B078-6C49-B566-76AD636A2A52}">
      <dsp:nvSpPr>
        <dsp:cNvPr id="0" name=""/>
        <dsp:cNvSpPr/>
      </dsp:nvSpPr>
      <dsp:spPr>
        <a:xfrm>
          <a:off x="4922046" y="2464405"/>
          <a:ext cx="1171366" cy="1171366"/>
        </a:xfrm>
        <a:prstGeom prst="ellipse">
          <a:avLst/>
        </a:prstGeom>
        <a:gradFill rotWithShape="0">
          <a:gsLst>
            <a:gs pos="0">
              <a:schemeClr val="lt1">
                <a:alpha val="50000"/>
                <a:hueOff val="0"/>
                <a:satOff val="0"/>
                <a:lumOff val="0"/>
                <a:alphaOff val="0"/>
                <a:tint val="50000"/>
                <a:alpha val="100000"/>
                <a:satMod val="160000"/>
                <a:lumMod val="105000"/>
              </a:schemeClr>
            </a:gs>
            <a:gs pos="41000">
              <a:schemeClr val="lt1">
                <a:alpha val="50000"/>
                <a:hueOff val="0"/>
                <a:satOff val="0"/>
                <a:lumOff val="0"/>
                <a:alphaOff val="0"/>
                <a:tint val="57000"/>
                <a:satMod val="180000"/>
                <a:lumMod val="99000"/>
              </a:schemeClr>
            </a:gs>
            <a:gs pos="100000">
              <a:schemeClr val="lt1">
                <a:alpha val="50000"/>
                <a:hueOff val="0"/>
                <a:satOff val="0"/>
                <a:lumOff val="0"/>
                <a:alphaOff val="0"/>
                <a:tint val="80000"/>
                <a:satMod val="200000"/>
                <a:lumMod val="104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Student</a:t>
          </a:r>
        </a:p>
      </dsp:txBody>
      <dsp:txXfrm>
        <a:off x="5093589" y="2635948"/>
        <a:ext cx="828280" cy="828280"/>
      </dsp:txXfrm>
    </dsp:sp>
    <dsp:sp modelId="{C7D3A40A-3F55-E043-A323-FBA09230B7EE}">
      <dsp:nvSpPr>
        <dsp:cNvPr id="0" name=""/>
        <dsp:cNvSpPr/>
      </dsp:nvSpPr>
      <dsp:spPr>
        <a:xfrm>
          <a:off x="2282110" y="2464405"/>
          <a:ext cx="1171366" cy="1171366"/>
        </a:xfrm>
        <a:prstGeom prst="ellipse">
          <a:avLst/>
        </a:prstGeom>
        <a:gradFill rotWithShape="0">
          <a:gsLst>
            <a:gs pos="0">
              <a:schemeClr val="lt1">
                <a:alpha val="50000"/>
                <a:hueOff val="0"/>
                <a:satOff val="0"/>
                <a:lumOff val="0"/>
                <a:alphaOff val="0"/>
                <a:tint val="50000"/>
                <a:alpha val="100000"/>
                <a:satMod val="160000"/>
                <a:lumMod val="105000"/>
              </a:schemeClr>
            </a:gs>
            <a:gs pos="41000">
              <a:schemeClr val="lt1">
                <a:alpha val="50000"/>
                <a:hueOff val="0"/>
                <a:satOff val="0"/>
                <a:lumOff val="0"/>
                <a:alphaOff val="0"/>
                <a:tint val="57000"/>
                <a:satMod val="180000"/>
                <a:lumMod val="99000"/>
              </a:schemeClr>
            </a:gs>
            <a:gs pos="100000">
              <a:schemeClr val="lt1">
                <a:alpha val="50000"/>
                <a:hueOff val="0"/>
                <a:satOff val="0"/>
                <a:lumOff val="0"/>
                <a:alphaOff val="0"/>
                <a:tint val="80000"/>
                <a:satMod val="200000"/>
                <a:lumMod val="104000"/>
              </a:schemeClr>
            </a:gs>
          </a:gsLst>
          <a:lin ang="5400000" scaled="1"/>
        </a:gradFill>
        <a:ln>
          <a:noFill/>
        </a:ln>
        <a:effectLst/>
        <a:scene3d>
          <a:camera prst="orthographicFront"/>
          <a:lightRig rig="flat" dir="t"/>
        </a:scene3d>
        <a:sp3d prstMaterial="dkEdge">
          <a:bevelT w="8200" h="38100"/>
        </a:sp3d>
      </dsp:spPr>
      <dsp:style>
        <a:lnRef idx="0">
          <a:scrgbClr r="0" g="0" b="0"/>
        </a:lnRef>
        <a:fillRef idx="2">
          <a:scrgbClr r="0" g="0" b="0"/>
        </a:fillRef>
        <a:effectRef idx="0">
          <a:scrgbClr r="0" g="0" b="0"/>
        </a:effectRef>
        <a:fontRef idx="minor">
          <a:schemeClr val="tx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bg1"/>
              </a:solidFill>
            </a:rPr>
            <a:t>Resident</a:t>
          </a:r>
        </a:p>
      </dsp:txBody>
      <dsp:txXfrm>
        <a:off x="2453653" y="2635948"/>
        <a:ext cx="828280" cy="828280"/>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CFB570-D606-7749-8660-538ACC7DE2E3}" type="datetimeFigureOut">
              <a:rPr lang="en-US" smtClean="0"/>
              <a:t>12/7/21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A49A87-00F6-1642-8F7B-44EB0EF16ECF}" type="slidenum">
              <a:rPr lang="en-US" smtClean="0"/>
              <a:t>‹#›</a:t>
            </a:fld>
            <a:endParaRPr lang="en-US"/>
          </a:p>
        </p:txBody>
      </p:sp>
    </p:spTree>
    <p:extLst>
      <p:ext uri="{BB962C8B-B14F-4D97-AF65-F5344CB8AC3E}">
        <p14:creationId xmlns:p14="http://schemas.microsoft.com/office/powerpoint/2010/main" val="1832685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the outset here, I’m going to introduce what</a:t>
            </a:r>
            <a:r>
              <a:rPr lang="en-US" baseline="0" dirty="0"/>
              <a:t> I think is the basic struggle or challenge that goes on during attending rounds at many institutions across the country.  It was the struggle I dealt with when I was an intern and resident exactly 30 years ago and I believe it is at the crux of what most of us as </a:t>
            </a:r>
            <a:r>
              <a:rPr lang="en-US" baseline="0" dirty="0" err="1"/>
              <a:t>attendings</a:t>
            </a:r>
            <a:r>
              <a:rPr lang="en-US" baseline="0" dirty="0"/>
              <a:t> trying to supervise patient care and teach students and residents continue to try and strike some balance with.  And it is this—that the residents are the work horses, conscientiously trying to care for their patients and we, while trying to be mentors, guides, role models and supervisors can sometimes get in the way of that work.  And I think that the work—and there is a lot of it—is our albatross to contend with.  So this Grand Rounds is about how we got here, to all this work in this learning environment, followed by some tips that I hope you can pick and choose from to make your attending rounds more educational and more efficient.</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4</a:t>
            </a:fld>
            <a:endParaRPr lang="en-US"/>
          </a:p>
        </p:txBody>
      </p:sp>
    </p:spTree>
    <p:extLst>
      <p:ext uri="{BB962C8B-B14F-4D97-AF65-F5344CB8AC3E}">
        <p14:creationId xmlns:p14="http://schemas.microsoft.com/office/powerpoint/2010/main" val="1217637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F3FB49A-830A-D746-B07A-111A3B278EE4}" type="slidenum">
              <a:rPr lang="en-US"/>
              <a:pPr eaLnBrk="1" hangingPunct="1"/>
              <a:t>33</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something that most of you are already doing—but</a:t>
            </a:r>
            <a:r>
              <a:rPr lang="en-US" baseline="0" dirty="0"/>
              <a:t> you might not be calling them teaching scripts.  Jeff Weise has a nice section on them in his book in the ACP Teaching Medicine series called teaching in the hospital.</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37</a:t>
            </a:fld>
            <a:endParaRPr lang="en-US"/>
          </a:p>
        </p:txBody>
      </p:sp>
    </p:spTree>
    <p:extLst>
      <p:ext uri="{BB962C8B-B14F-4D97-AF65-F5344CB8AC3E}">
        <p14:creationId xmlns:p14="http://schemas.microsoft.com/office/powerpoint/2010/main" val="2577080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also build the scripts around</a:t>
            </a:r>
            <a:r>
              <a:rPr lang="en-US" baseline="0" dirty="0"/>
              <a:t> things that align with your mission for teaching at attending rounds.  Smoker’s face teaches them something about medicine but it also teaches them to look closer and more carefully at their patients.</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39</a:t>
            </a:fld>
            <a:endParaRPr lang="en-US"/>
          </a:p>
        </p:txBody>
      </p:sp>
    </p:spTree>
    <p:extLst>
      <p:ext uri="{BB962C8B-B14F-4D97-AF65-F5344CB8AC3E}">
        <p14:creationId xmlns:p14="http://schemas.microsoft.com/office/powerpoint/2010/main" val="118124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came up over and over with the colleagues that I communicated</a:t>
            </a:r>
            <a:r>
              <a:rPr lang="en-US" baseline="0" dirty="0"/>
              <a:t> with around the country.  Our Morning Report is right after attending rounds, so this is a built in incentive NOT to go beyond allotted time.  I also hate rounding longer than 2 or 2.5 hours and the residents know this—I tell them this in my expectations.</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44</a:t>
            </a:fld>
            <a:endParaRPr lang="en-US"/>
          </a:p>
        </p:txBody>
      </p:sp>
    </p:spTree>
    <p:extLst>
      <p:ext uri="{BB962C8B-B14F-4D97-AF65-F5344CB8AC3E}">
        <p14:creationId xmlns:p14="http://schemas.microsoft.com/office/powerpoint/2010/main" val="4269759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guys are already doing lots of bedside </a:t>
            </a:r>
            <a:r>
              <a:rPr lang="en-US" dirty="0" err="1"/>
              <a:t>rountds</a:t>
            </a:r>
            <a:r>
              <a:rPr lang="en-US" dirty="0"/>
              <a:t> so I won’t belabor</a:t>
            </a:r>
            <a:r>
              <a:rPr lang="en-US" baseline="0" dirty="0"/>
              <a:t> this tip.  I do love this photo.  I sent the students on our clerkship to meet this man who’d been admitted with new onset CHF because I wanted them to examine his forehead because he had something call a </a:t>
            </a:r>
            <a:r>
              <a:rPr lang="en-US" baseline="0" dirty="0" err="1"/>
              <a:t>Zabiba</a:t>
            </a:r>
            <a:r>
              <a:rPr lang="en-US" baseline="0" dirty="0"/>
              <a:t> or prayer callus from bowing down and praying to mecca 5 times each day. He Showed them that and then spent an hour teaching them about his Charcot Marie Tooth Disease and had such a great time that he insisted on taking a </a:t>
            </a:r>
            <a:r>
              <a:rPr lang="en-US" baseline="0" dirty="0" err="1"/>
              <a:t>selfie</a:t>
            </a:r>
            <a:r>
              <a:rPr lang="en-US" baseline="0" dirty="0"/>
              <a:t> with them at the end of the hour.  To me, this image epitomizes the joy of being at the bedside.  </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46</a:t>
            </a:fld>
            <a:endParaRPr lang="en-US"/>
          </a:p>
        </p:txBody>
      </p:sp>
    </p:spTree>
    <p:extLst>
      <p:ext uri="{BB962C8B-B14F-4D97-AF65-F5344CB8AC3E}">
        <p14:creationId xmlns:p14="http://schemas.microsoft.com/office/powerpoint/2010/main" val="45500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600" dirty="0"/>
              <a:t>show them what they’re not finding and then show them how to get better at it</a:t>
            </a:r>
          </a:p>
          <a:p>
            <a:r>
              <a:rPr lang="en-US" dirty="0"/>
              <a:t>We made ourselves good</a:t>
            </a:r>
            <a:r>
              <a:rPr lang="mr-IN" dirty="0"/>
              <a:t>…</a:t>
            </a:r>
            <a:r>
              <a:rPr lang="en-US" dirty="0"/>
              <a:t>no one did that for us.</a:t>
            </a:r>
          </a:p>
          <a:p>
            <a:r>
              <a:rPr lang="en-US" dirty="0"/>
              <a:t>Example:  Hearing murmurs</a:t>
            </a:r>
            <a:r>
              <a:rPr lang="mr-IN" dirty="0"/>
              <a:t>…</a:t>
            </a:r>
            <a:r>
              <a:rPr lang="en-US" dirty="0"/>
              <a:t>.</a:t>
            </a:r>
          </a:p>
          <a:p>
            <a:r>
              <a:rPr lang="en-US" dirty="0"/>
              <a:t>Finding clubbing on a patient with IBD or cirrhosis</a:t>
            </a:r>
          </a:p>
        </p:txBody>
      </p:sp>
      <p:sp>
        <p:nvSpPr>
          <p:cNvPr id="4" name="Slide Number Placeholder 3"/>
          <p:cNvSpPr>
            <a:spLocks noGrp="1"/>
          </p:cNvSpPr>
          <p:nvPr>
            <p:ph type="sldNum" sz="quarter" idx="10"/>
          </p:nvPr>
        </p:nvSpPr>
        <p:spPr/>
        <p:txBody>
          <a:bodyPr/>
          <a:lstStyle/>
          <a:p>
            <a:fld id="{90A49A87-00F6-1642-8F7B-44EB0EF16ECF}" type="slidenum">
              <a:rPr lang="en-US" smtClean="0"/>
              <a:t>51</a:t>
            </a:fld>
            <a:endParaRPr lang="en-US"/>
          </a:p>
        </p:txBody>
      </p:sp>
    </p:spTree>
    <p:extLst>
      <p:ext uri="{BB962C8B-B14F-4D97-AF65-F5344CB8AC3E}">
        <p14:creationId xmlns:p14="http://schemas.microsoft.com/office/powerpoint/2010/main" val="2294889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What animal would you be?</a:t>
            </a:r>
          </a:p>
          <a:p>
            <a:r>
              <a:rPr lang="en-US" sz="1200" dirty="0"/>
              <a:t>What’s the craziest thing you ever did that no one on this team would believe?</a:t>
            </a:r>
          </a:p>
          <a:p>
            <a:r>
              <a:rPr lang="en-US" sz="1200" dirty="0"/>
              <a:t>If you weren’t a doctor, what job would you like to be doing?</a:t>
            </a:r>
          </a:p>
          <a:p>
            <a:r>
              <a:rPr lang="en-US" dirty="0"/>
              <a:t>Studies have shown that many</a:t>
            </a:r>
            <a:r>
              <a:rPr lang="en-US" baseline="0" dirty="0"/>
              <a:t> medical students want their attendings to, at least, know their names.  Spend time getting to know your team members.</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52</a:t>
            </a:fld>
            <a:endParaRPr lang="en-US"/>
          </a:p>
        </p:txBody>
      </p:sp>
    </p:spTree>
    <p:extLst>
      <p:ext uri="{BB962C8B-B14F-4D97-AF65-F5344CB8AC3E}">
        <p14:creationId xmlns:p14="http://schemas.microsoft.com/office/powerpoint/2010/main" val="41780905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Send clinical challenges</a:t>
            </a:r>
          </a:p>
          <a:p>
            <a:pPr lvl="1"/>
            <a:r>
              <a:rPr lang="en-US" sz="2600" dirty="0"/>
              <a:t>Clinical question of the day</a:t>
            </a:r>
          </a:p>
          <a:p>
            <a:pPr lvl="1"/>
            <a:r>
              <a:rPr lang="en-US" sz="2600" dirty="0"/>
              <a:t>Clinical image challenge</a:t>
            </a:r>
          </a:p>
          <a:p>
            <a:pPr lvl="1"/>
            <a:r>
              <a:rPr lang="en-US" sz="2600" dirty="0"/>
              <a:t>Medical trivia</a:t>
            </a:r>
          </a:p>
          <a:p>
            <a:pPr lvl="1"/>
            <a:r>
              <a:rPr lang="en-US" sz="2600" dirty="0"/>
              <a:t>Assign a team member to answer it on next rounds</a:t>
            </a:r>
          </a:p>
          <a:p>
            <a:endParaRPr lang="en-US" dirty="0"/>
          </a:p>
        </p:txBody>
      </p:sp>
      <p:sp>
        <p:nvSpPr>
          <p:cNvPr id="4" name="Slide Number Placeholder 3"/>
          <p:cNvSpPr>
            <a:spLocks noGrp="1"/>
          </p:cNvSpPr>
          <p:nvPr>
            <p:ph type="sldNum" sz="quarter" idx="5"/>
          </p:nvPr>
        </p:nvSpPr>
        <p:spPr/>
        <p:txBody>
          <a:bodyPr/>
          <a:lstStyle/>
          <a:p>
            <a:fld id="{90A49A87-00F6-1642-8F7B-44EB0EF16ECF}" type="slidenum">
              <a:rPr lang="en-US" smtClean="0"/>
              <a:t>54</a:t>
            </a:fld>
            <a:endParaRPr lang="en-US"/>
          </a:p>
        </p:txBody>
      </p:sp>
    </p:spTree>
    <p:extLst>
      <p:ext uri="{BB962C8B-B14F-4D97-AF65-F5344CB8AC3E}">
        <p14:creationId xmlns:p14="http://schemas.microsoft.com/office/powerpoint/2010/main" val="1844097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Opinions</a:t>
            </a:r>
            <a:r>
              <a:rPr lang="en-US" baseline="0" dirty="0"/>
              <a:t> abound, mostly lamenting medicine’s drift away from the bedside and the patients in those beds, into conference rooms and hallways.  They also lament our apparent failure to adequately teach compassion, </a:t>
            </a:r>
            <a:r>
              <a:rPr lang="en-US" baseline="0" dirty="0" err="1"/>
              <a:t>emapthy</a:t>
            </a:r>
            <a:r>
              <a:rPr lang="en-US" baseline="0" dirty="0"/>
              <a:t>, the physical exam, clinical reasoning and a host of other things that are lost out on in those conference rooms and hallways.  </a:t>
            </a:r>
          </a:p>
          <a:p>
            <a:endParaRPr lang="en-US" baseline="0" dirty="0"/>
          </a:p>
          <a:p>
            <a:r>
              <a:rPr lang="en-US" baseline="0" dirty="0"/>
              <a:t>Most of the research is semi-qualitative—none, that I could find anyway, looks at hard educational outcomes—objectively speaking, do our learners learn more if you run attending rounds a certain way?  We know that, in general, the literature says residents tend not to enjoy bedside presentations and being at the bedside as much as patients like us to be there, but we know little about hard educational outcomes about bedside rounds vs. hallway vs. conference room rounds.  And do patients get better care if you run attending rounds a certain way.  We’re left scurrying about picking up scraps of suggestions from experienced educators—some giants in the field of medical education— who think that they may have effective teaching techniques figured out.  So that’s my soapbox about the literature in terms of attending rounds.  Still, I have incorporated this literature, as best I could, into the tips during the last half of this presentation.</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5</a:t>
            </a:fld>
            <a:endParaRPr lang="en-US"/>
          </a:p>
        </p:txBody>
      </p:sp>
    </p:spTree>
    <p:extLst>
      <p:ext uri="{BB962C8B-B14F-4D97-AF65-F5344CB8AC3E}">
        <p14:creationId xmlns:p14="http://schemas.microsoft.com/office/powerpoint/2010/main" val="2680011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a:t>
            </a:r>
            <a:r>
              <a:rPr lang="en-US" baseline="0" dirty="0"/>
              <a:t> all know most of this stuff, but I think t</a:t>
            </a:r>
            <a:r>
              <a:rPr lang="en-US" dirty="0"/>
              <a:t>hat it’s important to contemplate, however briefly, how our wards and clinics and health care systems got to be how they are now, if only because it puts our challenges and how we ended up with these challenges into perspective.  </a:t>
            </a:r>
          </a:p>
        </p:txBody>
      </p:sp>
      <p:sp>
        <p:nvSpPr>
          <p:cNvPr id="4" name="Slide Number Placeholder 3"/>
          <p:cNvSpPr>
            <a:spLocks noGrp="1"/>
          </p:cNvSpPr>
          <p:nvPr>
            <p:ph type="sldNum" sz="quarter" idx="5"/>
          </p:nvPr>
        </p:nvSpPr>
        <p:spPr/>
        <p:txBody>
          <a:bodyPr/>
          <a:lstStyle/>
          <a:p>
            <a:fld id="{90A49A87-00F6-1642-8F7B-44EB0EF16ECF}" type="slidenum">
              <a:rPr lang="en-US" smtClean="0"/>
              <a:t>8</a:t>
            </a:fld>
            <a:endParaRPr lang="en-US"/>
          </a:p>
        </p:txBody>
      </p:sp>
    </p:spTree>
    <p:extLst>
      <p:ext uri="{BB962C8B-B14F-4D97-AF65-F5344CB8AC3E}">
        <p14:creationId xmlns:p14="http://schemas.microsoft.com/office/powerpoint/2010/main" val="1524781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Residencies in Medicine, Surgery, GYN</a:t>
            </a:r>
          </a:p>
        </p:txBody>
      </p:sp>
      <p:sp>
        <p:nvSpPr>
          <p:cNvPr id="4" name="Slide Number Placeholder 3"/>
          <p:cNvSpPr>
            <a:spLocks noGrp="1"/>
          </p:cNvSpPr>
          <p:nvPr>
            <p:ph type="sldNum" sz="quarter" idx="5"/>
          </p:nvPr>
        </p:nvSpPr>
        <p:spPr/>
        <p:txBody>
          <a:bodyPr/>
          <a:lstStyle/>
          <a:p>
            <a:fld id="{90A49A87-00F6-1642-8F7B-44EB0EF16ECF}" type="slidenum">
              <a:rPr lang="en-US" smtClean="0"/>
              <a:t>11</a:t>
            </a:fld>
            <a:endParaRPr lang="en-US"/>
          </a:p>
        </p:txBody>
      </p:sp>
    </p:spTree>
    <p:extLst>
      <p:ext uri="{BB962C8B-B14F-4D97-AF65-F5344CB8AC3E}">
        <p14:creationId xmlns:p14="http://schemas.microsoft.com/office/powerpoint/2010/main" val="2743876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Osler:  Story of how Osler died</a:t>
            </a:r>
          </a:p>
        </p:txBody>
      </p:sp>
      <p:sp>
        <p:nvSpPr>
          <p:cNvPr id="4" name="Slide Number Placeholder 3"/>
          <p:cNvSpPr>
            <a:spLocks noGrp="1"/>
          </p:cNvSpPr>
          <p:nvPr>
            <p:ph type="sldNum" sz="quarter" idx="10"/>
          </p:nvPr>
        </p:nvSpPr>
        <p:spPr/>
        <p:txBody>
          <a:bodyPr/>
          <a:lstStyle/>
          <a:p>
            <a:fld id="{90A49A87-00F6-1642-8F7B-44EB0EF16ECF}" type="slidenum">
              <a:rPr lang="en-US" smtClean="0"/>
              <a:t>17</a:t>
            </a:fld>
            <a:endParaRPr lang="en-US"/>
          </a:p>
        </p:txBody>
      </p:sp>
    </p:spTree>
    <p:extLst>
      <p:ext uri="{BB962C8B-B14F-4D97-AF65-F5344CB8AC3E}">
        <p14:creationId xmlns:p14="http://schemas.microsoft.com/office/powerpoint/2010/main" val="2879405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Exploded from ½ page of regulations in 1980s to 56 pages in the early 2000s</a:t>
            </a:r>
          </a:p>
        </p:txBody>
      </p:sp>
      <p:sp>
        <p:nvSpPr>
          <p:cNvPr id="4" name="Slide Number Placeholder 3"/>
          <p:cNvSpPr>
            <a:spLocks noGrp="1"/>
          </p:cNvSpPr>
          <p:nvPr>
            <p:ph type="sldNum" sz="quarter" idx="5"/>
          </p:nvPr>
        </p:nvSpPr>
        <p:spPr/>
        <p:txBody>
          <a:bodyPr/>
          <a:lstStyle/>
          <a:p>
            <a:fld id="{90A49A87-00F6-1642-8F7B-44EB0EF16ECF}" type="slidenum">
              <a:rPr lang="en-US" smtClean="0"/>
              <a:t>20</a:t>
            </a:fld>
            <a:endParaRPr lang="en-US"/>
          </a:p>
        </p:txBody>
      </p:sp>
    </p:spTree>
    <p:extLst>
      <p:ext uri="{BB962C8B-B14F-4D97-AF65-F5344CB8AC3E}">
        <p14:creationId xmlns:p14="http://schemas.microsoft.com/office/powerpoint/2010/main" val="2197287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a:t>
            </a:r>
            <a:r>
              <a:rPr lang="en-US" baseline="0" dirty="0"/>
              <a:t> like snowflakes, no 2 attending rounds are exactly alike—you have to have an </a:t>
            </a:r>
            <a:r>
              <a:rPr lang="en-US" baseline="0" dirty="0" err="1"/>
              <a:t>apsirational</a:t>
            </a:r>
            <a:r>
              <a:rPr lang="en-US" baseline="0" dirty="0"/>
              <a:t> target for what you want.  And even then, you may never reach that target but it gives you something to strive for.</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29</a:t>
            </a:fld>
            <a:endParaRPr lang="en-US"/>
          </a:p>
        </p:txBody>
      </p:sp>
    </p:spTree>
    <p:extLst>
      <p:ext uri="{BB962C8B-B14F-4D97-AF65-F5344CB8AC3E}">
        <p14:creationId xmlns:p14="http://schemas.microsoft.com/office/powerpoint/2010/main" val="4132538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 so that they’ll want to do more of it and will do the same when</a:t>
            </a:r>
            <a:r>
              <a:rPr lang="en-US" baseline="0" dirty="0"/>
              <a:t> they become clinician educators</a:t>
            </a:r>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30</a:t>
            </a:fld>
            <a:endParaRPr lang="en-US"/>
          </a:p>
        </p:txBody>
      </p:sp>
    </p:spTree>
    <p:extLst>
      <p:ext uri="{BB962C8B-B14F-4D97-AF65-F5344CB8AC3E}">
        <p14:creationId xmlns:p14="http://schemas.microsoft.com/office/powerpoint/2010/main" val="1465361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If you don’t know this, you may be the attending name on a chart, but you may be wasting the time of</a:t>
            </a:r>
            <a:r>
              <a:rPr lang="en-US" sz="1200" baseline="0" dirty="0"/>
              <a:t> your </a:t>
            </a:r>
            <a:r>
              <a:rPr lang="en-US" sz="1200" dirty="0"/>
              <a:t>learners on rounds</a:t>
            </a:r>
          </a:p>
          <a:p>
            <a:endParaRPr lang="en-US" dirty="0"/>
          </a:p>
        </p:txBody>
      </p:sp>
      <p:sp>
        <p:nvSpPr>
          <p:cNvPr id="4" name="Slide Number Placeholder 3"/>
          <p:cNvSpPr>
            <a:spLocks noGrp="1"/>
          </p:cNvSpPr>
          <p:nvPr>
            <p:ph type="sldNum" sz="quarter" idx="10"/>
          </p:nvPr>
        </p:nvSpPr>
        <p:spPr/>
        <p:txBody>
          <a:bodyPr/>
          <a:lstStyle/>
          <a:p>
            <a:fld id="{90A49A87-00F6-1642-8F7B-44EB0EF16ECF}" type="slidenum">
              <a:rPr lang="en-US" smtClean="0"/>
              <a:t>31</a:t>
            </a:fld>
            <a:endParaRPr lang="en-US"/>
          </a:p>
        </p:txBody>
      </p:sp>
    </p:spTree>
    <p:extLst>
      <p:ext uri="{BB962C8B-B14F-4D97-AF65-F5344CB8AC3E}">
        <p14:creationId xmlns:p14="http://schemas.microsoft.com/office/powerpoint/2010/main" val="37285807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516625"/>
            <a:ext cx="97536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1219200" y="5166530"/>
            <a:ext cx="97536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8" name="Slide Number Placeholder 7"/>
          <p:cNvSpPr>
            <a:spLocks noGrp="1"/>
          </p:cNvSpPr>
          <p:nvPr>
            <p:ph type="sldNum" sz="quarter" idx="11"/>
          </p:nvPr>
        </p:nvSpPr>
        <p:spPr/>
        <p:txBody>
          <a:bodyPr/>
          <a:lstStyle/>
          <a:p>
            <a:fld id="{9C1F5A0A-F6FC-4FFD-9B49-0DA8697211D9}" type="slidenum">
              <a:rPr lang="en-US" smtClean="0"/>
              <a:t>‹#›</a:t>
            </a:fld>
            <a:endParaRPr lang="en-US"/>
          </a:p>
        </p:txBody>
      </p:sp>
      <p:sp>
        <p:nvSpPr>
          <p:cNvPr id="9" name="Footer Placeholder 8"/>
          <p:cNvSpPr>
            <a:spLocks noGrp="1"/>
          </p:cNvSpPr>
          <p:nvPr>
            <p:ph type="ftr" sz="quarter" idx="12"/>
          </p:nvPr>
        </p:nvSpPr>
        <p:spPr/>
        <p:txBody>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31201" y="1826709"/>
            <a:ext cx="19899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39365" y="1826709"/>
            <a:ext cx="6988635"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5017572"/>
            <a:ext cx="97536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219200" y="3865098"/>
            <a:ext cx="97536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Title 8"/>
          <p:cNvSpPr>
            <a:spLocks noGrp="1"/>
          </p:cNvSpPr>
          <p:nvPr>
            <p:ph type="title"/>
          </p:nvPr>
        </p:nvSpPr>
        <p:spPr>
          <a:xfrm>
            <a:off x="1219200" y="1544716"/>
            <a:ext cx="9753600" cy="1154097"/>
          </a:xfrm>
        </p:spPr>
        <p:txBody>
          <a:bodyPr/>
          <a:lstStyle/>
          <a:p>
            <a:r>
              <a:rPr lang="en-US"/>
              <a:t>Click to edit Master title style</a:t>
            </a:r>
          </a:p>
        </p:txBody>
      </p:sp>
      <p:sp>
        <p:nvSpPr>
          <p:cNvPr id="8" name="Content Placeholder 7"/>
          <p:cNvSpPr>
            <a:spLocks noGrp="1"/>
          </p:cNvSpPr>
          <p:nvPr>
            <p:ph sz="quarter" idx="13"/>
          </p:nvPr>
        </p:nvSpPr>
        <p:spPr>
          <a:xfrm>
            <a:off x="1219200" y="2743200"/>
            <a:ext cx="475488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242304" y="2743201"/>
            <a:ext cx="475488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488464" y="2743200"/>
            <a:ext cx="4486656"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13526" y="2743200"/>
            <a:ext cx="4482749"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a:xfrm>
            <a:off x="1219200" y="1544716"/>
            <a:ext cx="97536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1219200"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242303" y="3383280"/>
            <a:ext cx="475488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5363"/>
            <a:ext cx="3934581"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5362336" y="1826709"/>
            <a:ext cx="5610464"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19200" y="4061096"/>
            <a:ext cx="3934581"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0" y="1828800"/>
            <a:ext cx="3938016"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5588000" y="2286000"/>
            <a:ext cx="53848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1219200" y="4059936"/>
            <a:ext cx="3938016"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12/7/21</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11247024" y="573807"/>
            <a:ext cx="114981"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1425892" y="573807"/>
            <a:ext cx="76809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219200" y="1544716"/>
            <a:ext cx="9753600" cy="115409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19200" y="2769834"/>
            <a:ext cx="9753600" cy="35395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010254" y="548797"/>
            <a:ext cx="1585509"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B61BEF0D-F0BB-DE4B-95CE-6DB70DBA9567}" type="datetimeFigureOut">
              <a:rPr lang="en-US" smtClean="0"/>
              <a:pPr/>
              <a:t>12/7/21</a:t>
            </a:fld>
            <a:endParaRPr lang="en-US" dirty="0"/>
          </a:p>
        </p:txBody>
      </p:sp>
      <p:sp>
        <p:nvSpPr>
          <p:cNvPr id="6" name="Slide Number Placeholder 5"/>
          <p:cNvSpPr>
            <a:spLocks noGrp="1"/>
          </p:cNvSpPr>
          <p:nvPr>
            <p:ph type="sldNum" sz="quarter" idx="4"/>
          </p:nvPr>
        </p:nvSpPr>
        <p:spPr>
          <a:xfrm>
            <a:off x="9752554" y="548797"/>
            <a:ext cx="1254937" cy="301752"/>
          </a:xfrm>
          <a:prstGeom prst="rect">
            <a:avLst/>
          </a:prstGeom>
        </p:spPr>
        <p:txBody>
          <a:bodyPr vert="horz" lIns="91440" tIns="45720" rIns="91440" bIns="45720" rtlCol="0" anchor="ctr"/>
          <a:lstStyle>
            <a:lvl1pPr algn="r">
              <a:defRPr sz="1200">
                <a:solidFill>
                  <a:schemeClr val="tx1"/>
                </a:solidFill>
              </a:defRPr>
            </a:lvl1pPr>
          </a:lstStyle>
          <a:p>
            <a:fld id="{D57F1E4F-1CFF-5643-939E-217C01CDF565}" type="slidenum">
              <a:rPr lang="en-US" smtClean="0"/>
              <a:pPr/>
              <a:t>‹#›</a:t>
            </a:fld>
            <a:endParaRPr lang="en-US" dirty="0"/>
          </a:p>
        </p:txBody>
      </p:sp>
      <p:sp>
        <p:nvSpPr>
          <p:cNvPr id="5" name="Footer Placeholder 4"/>
          <p:cNvSpPr>
            <a:spLocks noGrp="1"/>
          </p:cNvSpPr>
          <p:nvPr>
            <p:ph type="ftr" sz="quarter" idx="3"/>
          </p:nvPr>
        </p:nvSpPr>
        <p:spPr>
          <a:xfrm>
            <a:off x="8011585" y="855957"/>
            <a:ext cx="299531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cSld>
  <p:clrMap bg1="dk1" tx1="lt1" bg2="dk2"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jp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DCB23-9794-0541-9690-A07CEE8A56F1}"/>
              </a:ext>
            </a:extLst>
          </p:cNvPr>
          <p:cNvSpPr>
            <a:spLocks noGrp="1"/>
          </p:cNvSpPr>
          <p:nvPr>
            <p:ph type="ctrTitle"/>
          </p:nvPr>
        </p:nvSpPr>
        <p:spPr>
          <a:xfrm>
            <a:off x="2200669" y="487978"/>
            <a:ext cx="7201266" cy="3002354"/>
          </a:xfrm>
        </p:spPr>
        <p:txBody>
          <a:bodyPr>
            <a:noAutofit/>
          </a:bodyPr>
          <a:lstStyle/>
          <a:p>
            <a:pPr algn="ctr"/>
            <a:r>
              <a:rPr lang="en-US" sz="4800" dirty="0">
                <a:solidFill>
                  <a:srgbClr val="FFFF00"/>
                </a:solidFill>
              </a:rPr>
              <a:t>Educational (&amp; Efficient) Attending rounds for the 21</a:t>
            </a:r>
            <a:r>
              <a:rPr lang="en-US" sz="4800" baseline="30000" dirty="0">
                <a:solidFill>
                  <a:srgbClr val="FFFF00"/>
                </a:solidFill>
              </a:rPr>
              <a:t>st</a:t>
            </a:r>
            <a:r>
              <a:rPr lang="en-US" sz="4800" dirty="0">
                <a:solidFill>
                  <a:srgbClr val="FFFF00"/>
                </a:solidFill>
              </a:rPr>
              <a:t> Century</a:t>
            </a:r>
          </a:p>
        </p:txBody>
      </p:sp>
      <p:sp>
        <p:nvSpPr>
          <p:cNvPr id="3" name="Subtitle 2">
            <a:extLst>
              <a:ext uri="{FF2B5EF4-FFF2-40B4-BE49-F238E27FC236}">
                <a16:creationId xmlns:a16="http://schemas.microsoft.com/office/drawing/2014/main" id="{1D78D175-1A93-AE41-B329-6F09058F7CD3}"/>
              </a:ext>
            </a:extLst>
          </p:cNvPr>
          <p:cNvSpPr>
            <a:spLocks noGrp="1"/>
          </p:cNvSpPr>
          <p:nvPr>
            <p:ph type="subTitle" idx="1"/>
          </p:nvPr>
        </p:nvSpPr>
        <p:spPr>
          <a:xfrm>
            <a:off x="2360706" y="5301918"/>
            <a:ext cx="6883123" cy="1160213"/>
          </a:xfrm>
        </p:spPr>
        <p:txBody>
          <a:bodyPr>
            <a:noAutofit/>
          </a:bodyPr>
          <a:lstStyle/>
          <a:p>
            <a:pPr algn="ctr"/>
            <a:r>
              <a:rPr lang="en-US" dirty="0"/>
              <a:t>Paul Aronowitz, MD, MACP</a:t>
            </a:r>
          </a:p>
          <a:p>
            <a:pPr algn="ctr"/>
            <a:r>
              <a:rPr lang="en-US" dirty="0"/>
              <a:t>Health Sciences Clinical Professor of Medicine</a:t>
            </a:r>
          </a:p>
          <a:p>
            <a:pPr algn="ctr"/>
            <a:r>
              <a:rPr lang="en-US" dirty="0"/>
              <a:t>UC Davis School of Medicine</a:t>
            </a:r>
          </a:p>
        </p:txBody>
      </p:sp>
    </p:spTree>
    <p:extLst>
      <p:ext uri="{BB962C8B-B14F-4D97-AF65-F5344CB8AC3E}">
        <p14:creationId xmlns:p14="http://schemas.microsoft.com/office/powerpoint/2010/main" val="185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4736353" y="722951"/>
            <a:ext cx="8074212" cy="1154097"/>
          </a:xfrm>
        </p:spPr>
        <p:txBody>
          <a:bodyPr/>
          <a:lstStyle/>
          <a:p>
            <a:r>
              <a:rPr lang="en-US" dirty="0">
                <a:solidFill>
                  <a:srgbClr val="FFFF00"/>
                </a:solidFill>
              </a:rPr>
              <a:t>“The days of giants</a:t>
            </a:r>
            <a:r>
              <a:rPr lang="mr-IN" dirty="0">
                <a:solidFill>
                  <a:srgbClr val="FFFF00"/>
                </a:solidFill>
              </a:rPr>
              <a:t>…</a:t>
            </a:r>
            <a:r>
              <a:rPr lang="en-US" dirty="0">
                <a:solidFill>
                  <a:srgbClr val="FFFF00"/>
                </a:solidFill>
              </a:rPr>
              <a:t>”</a:t>
            </a:r>
          </a:p>
        </p:txBody>
      </p:sp>
      <p:pic>
        <p:nvPicPr>
          <p:cNvPr id="5" name="Content Placeholder 4">
            <a:extLst>
              <a:ext uri="{FF2B5EF4-FFF2-40B4-BE49-F238E27FC236}">
                <a16:creationId xmlns:a16="http://schemas.microsoft.com/office/drawing/2014/main" id="{C74BC508-7549-994F-822B-6FDC897A71C0}"/>
              </a:ext>
            </a:extLst>
          </p:cNvPr>
          <p:cNvPicPr>
            <a:picLocks noGrp="1" noChangeAspect="1"/>
          </p:cNvPicPr>
          <p:nvPr>
            <p:ph idx="1"/>
          </p:nvPr>
        </p:nvPicPr>
        <p:blipFill>
          <a:blip r:embed="rId2"/>
          <a:stretch>
            <a:fillRect/>
          </a:stretch>
        </p:blipFill>
        <p:spPr>
          <a:xfrm>
            <a:off x="0" y="-52337"/>
            <a:ext cx="4561726" cy="6910337"/>
          </a:xfrm>
        </p:spPr>
      </p:pic>
      <p:pic>
        <p:nvPicPr>
          <p:cNvPr id="4" name="Picture 3" descr="amphitheat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73" y="2048693"/>
            <a:ext cx="6788503" cy="4686873"/>
          </a:xfrm>
          <a:prstGeom prst="rect">
            <a:avLst/>
          </a:prstGeom>
        </p:spPr>
      </p:pic>
    </p:spTree>
    <p:extLst>
      <p:ext uri="{BB962C8B-B14F-4D97-AF65-F5344CB8AC3E}">
        <p14:creationId xmlns:p14="http://schemas.microsoft.com/office/powerpoint/2010/main" val="14216177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p:txBody>
          <a:bodyPr/>
          <a:lstStyle/>
          <a:p>
            <a:r>
              <a:rPr lang="en-US" dirty="0">
                <a:solidFill>
                  <a:srgbClr val="FFFF00"/>
                </a:solidFill>
              </a:rPr>
              <a:t>First residency program</a:t>
            </a:r>
          </a:p>
        </p:txBody>
      </p:sp>
      <p:sp>
        <p:nvSpPr>
          <p:cNvPr id="3" name="Content Placeholder 2">
            <a:extLst>
              <a:ext uri="{FF2B5EF4-FFF2-40B4-BE49-F238E27FC236}">
                <a16:creationId xmlns:a16="http://schemas.microsoft.com/office/drawing/2014/main" id="{CB966BF9-8A85-6E4E-BCB5-51921A22C403}"/>
              </a:ext>
            </a:extLst>
          </p:cNvPr>
          <p:cNvSpPr>
            <a:spLocks noGrp="1"/>
          </p:cNvSpPr>
          <p:nvPr>
            <p:ph idx="1"/>
          </p:nvPr>
        </p:nvSpPr>
        <p:spPr>
          <a:xfrm>
            <a:off x="1219200" y="3283051"/>
            <a:ext cx="9753600" cy="3539527"/>
          </a:xfrm>
        </p:spPr>
        <p:txBody>
          <a:bodyPr>
            <a:normAutofit/>
          </a:bodyPr>
          <a:lstStyle/>
          <a:p>
            <a:r>
              <a:rPr lang="en-US" sz="3200" dirty="0"/>
              <a:t>Johns Hopkins University 1889</a:t>
            </a:r>
          </a:p>
        </p:txBody>
      </p:sp>
    </p:spTree>
    <p:extLst>
      <p:ext uri="{BB962C8B-B14F-4D97-AF65-F5344CB8AC3E}">
        <p14:creationId xmlns:p14="http://schemas.microsoft.com/office/powerpoint/2010/main" val="9227983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622BAC9-8687-5B41-ABF1-1FC6BBB093CC}"/>
              </a:ext>
            </a:extLst>
          </p:cNvPr>
          <p:cNvPicPr>
            <a:picLocks noGrp="1" noChangeAspect="1"/>
          </p:cNvPicPr>
          <p:nvPr>
            <p:ph idx="1"/>
          </p:nvPr>
        </p:nvPicPr>
        <p:blipFill>
          <a:blip r:embed="rId2"/>
          <a:stretch>
            <a:fillRect/>
          </a:stretch>
        </p:blipFill>
        <p:spPr>
          <a:xfrm>
            <a:off x="1164443" y="0"/>
            <a:ext cx="9174140" cy="6880605"/>
          </a:xfrm>
        </p:spPr>
      </p:pic>
    </p:spTree>
    <p:extLst>
      <p:ext uri="{BB962C8B-B14F-4D97-AF65-F5344CB8AC3E}">
        <p14:creationId xmlns:p14="http://schemas.microsoft.com/office/powerpoint/2010/main" val="2540861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0" y="444452"/>
            <a:ext cx="10131425" cy="1456267"/>
          </a:xfrm>
        </p:spPr>
        <p:txBody>
          <a:bodyPr>
            <a:normAutofit/>
          </a:bodyPr>
          <a:lstStyle/>
          <a:p>
            <a:r>
              <a:rPr lang="en-US" sz="3200" dirty="0"/>
              <a:t>Attending Rounds</a:t>
            </a:r>
            <a:r>
              <a:rPr lang="en-US" sz="3200" dirty="0">
                <a:sym typeface="Wingdings" pitchFamily="2" charset="2"/>
              </a:rPr>
              <a:t> </a:t>
            </a:r>
            <a:r>
              <a:rPr lang="en-US" sz="3200" dirty="0"/>
              <a:t>Next 70 years</a:t>
            </a:r>
          </a:p>
        </p:txBody>
      </p:sp>
      <p:graphicFrame>
        <p:nvGraphicFramePr>
          <p:cNvPr id="5" name="Content Placeholder 4">
            <a:extLst>
              <a:ext uri="{FF2B5EF4-FFF2-40B4-BE49-F238E27FC236}">
                <a16:creationId xmlns:a16="http://schemas.microsoft.com/office/drawing/2014/main" id="{2B39F2ED-20CE-2142-8171-FC0D5ACE63F9}"/>
              </a:ext>
            </a:extLst>
          </p:cNvPr>
          <p:cNvGraphicFramePr>
            <a:graphicFrameLocks noGrp="1"/>
          </p:cNvGraphicFramePr>
          <p:nvPr>
            <p:ph idx="1"/>
            <p:extLst>
              <p:ext uri="{D42A27DB-BD31-4B8C-83A1-F6EECF244321}">
                <p14:modId xmlns:p14="http://schemas.microsoft.com/office/powerpoint/2010/main" val="403904782"/>
              </p:ext>
            </p:extLst>
          </p:nvPr>
        </p:nvGraphicFramePr>
        <p:xfrm>
          <a:off x="-612596" y="2029523"/>
          <a:ext cx="8375524" cy="38139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8">
            <a:extLst>
              <a:ext uri="{FF2B5EF4-FFF2-40B4-BE49-F238E27FC236}">
                <a16:creationId xmlns:a16="http://schemas.microsoft.com/office/drawing/2014/main" id="{26D3FA6C-0BB5-4241-9736-CB1248C0AF78}"/>
              </a:ext>
            </a:extLst>
          </p:cNvPr>
          <p:cNvPicPr>
            <a:picLocks noChangeAspect="1"/>
          </p:cNvPicPr>
          <p:nvPr/>
        </p:nvPicPr>
        <p:blipFill>
          <a:blip r:embed="rId7"/>
          <a:stretch>
            <a:fillRect/>
          </a:stretch>
        </p:blipFill>
        <p:spPr>
          <a:xfrm>
            <a:off x="6439647" y="0"/>
            <a:ext cx="5478999" cy="7780680"/>
          </a:xfrm>
          <a:prstGeom prst="rect">
            <a:avLst/>
          </a:prstGeom>
        </p:spPr>
      </p:pic>
    </p:spTree>
    <p:extLst>
      <p:ext uri="{BB962C8B-B14F-4D97-AF65-F5344CB8AC3E}">
        <p14:creationId xmlns:p14="http://schemas.microsoft.com/office/powerpoint/2010/main" val="1663677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857422"/>
            <a:ext cx="9753600" cy="1154097"/>
          </a:xfrm>
        </p:spPr>
        <p:txBody>
          <a:bodyPr/>
          <a:lstStyle/>
          <a:p>
            <a:r>
              <a:rPr lang="en-US" dirty="0">
                <a:solidFill>
                  <a:srgbClr val="FFFF00"/>
                </a:solidFill>
              </a:rPr>
              <a:t>“Rounds”</a:t>
            </a:r>
          </a:p>
        </p:txBody>
      </p:sp>
      <p:sp>
        <p:nvSpPr>
          <p:cNvPr id="3" name="Content Placeholder 2"/>
          <p:cNvSpPr>
            <a:spLocks noGrp="1"/>
          </p:cNvSpPr>
          <p:nvPr>
            <p:ph idx="1"/>
          </p:nvPr>
        </p:nvSpPr>
        <p:spPr/>
        <p:txBody>
          <a:bodyPr/>
          <a:lstStyle/>
          <a:p>
            <a:r>
              <a:rPr lang="en-US" sz="2800" dirty="0"/>
              <a:t>Round on patients</a:t>
            </a:r>
          </a:p>
          <a:p>
            <a:r>
              <a:rPr lang="en-US" sz="2800" dirty="0"/>
              <a:t>Round in the morgue</a:t>
            </a:r>
          </a:p>
          <a:p>
            <a:r>
              <a:rPr lang="en-US" sz="2800" dirty="0"/>
              <a:t>Round in the lecture hall</a:t>
            </a:r>
          </a:p>
          <a:p>
            <a:endParaRPr lang="en-US" dirty="0"/>
          </a:p>
        </p:txBody>
      </p:sp>
    </p:spTree>
    <p:extLst>
      <p:ext uri="{BB962C8B-B14F-4D97-AF65-F5344CB8AC3E}">
        <p14:creationId xmlns:p14="http://schemas.microsoft.com/office/powerpoint/2010/main" val="3527250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67667"/>
            <a:ext cx="9753600" cy="1154097"/>
          </a:xfrm>
        </p:spPr>
        <p:txBody>
          <a:bodyPr/>
          <a:lstStyle/>
          <a:p>
            <a:r>
              <a:rPr lang="en-US" dirty="0">
                <a:solidFill>
                  <a:srgbClr val="FFFF00"/>
                </a:solidFill>
              </a:rPr>
              <a:t>Residents</a:t>
            </a:r>
          </a:p>
        </p:txBody>
      </p:sp>
      <p:sp>
        <p:nvSpPr>
          <p:cNvPr id="3" name="Content Placeholder 2"/>
          <p:cNvSpPr>
            <a:spLocks noGrp="1"/>
          </p:cNvSpPr>
          <p:nvPr>
            <p:ph idx="1"/>
          </p:nvPr>
        </p:nvSpPr>
        <p:spPr/>
        <p:txBody>
          <a:bodyPr>
            <a:normAutofit/>
          </a:bodyPr>
          <a:lstStyle/>
          <a:p>
            <a:r>
              <a:rPr lang="en-US" sz="2800" dirty="0"/>
              <a:t>Resided in the hospital</a:t>
            </a:r>
          </a:p>
          <a:p>
            <a:r>
              <a:rPr lang="en-US" sz="2800" dirty="0"/>
              <a:t>Mostly men</a:t>
            </a:r>
          </a:p>
          <a:p>
            <a:r>
              <a:rPr lang="en-US" sz="2800" dirty="0"/>
              <a:t>Mostly unmarried</a:t>
            </a:r>
          </a:p>
          <a:p>
            <a:r>
              <a:rPr lang="en-US" sz="2800" dirty="0"/>
              <a:t>100% dedicated to the science and art of medicine</a:t>
            </a:r>
          </a:p>
        </p:txBody>
      </p:sp>
    </p:spTree>
    <p:extLst>
      <p:ext uri="{BB962C8B-B14F-4D97-AF65-F5344CB8AC3E}">
        <p14:creationId xmlns:p14="http://schemas.microsoft.com/office/powerpoint/2010/main" val="27329001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93069"/>
            <a:ext cx="9753600" cy="1154097"/>
          </a:xfrm>
        </p:spPr>
        <p:txBody>
          <a:bodyPr/>
          <a:lstStyle/>
          <a:p>
            <a:r>
              <a:rPr lang="en-US" dirty="0">
                <a:solidFill>
                  <a:srgbClr val="FFFF00"/>
                </a:solidFill>
              </a:rPr>
              <a:t>Patients</a:t>
            </a:r>
          </a:p>
        </p:txBody>
      </p:sp>
      <p:sp>
        <p:nvSpPr>
          <p:cNvPr id="3" name="Content Placeholder 2"/>
          <p:cNvSpPr>
            <a:spLocks noGrp="1"/>
          </p:cNvSpPr>
          <p:nvPr>
            <p:ph idx="1"/>
          </p:nvPr>
        </p:nvSpPr>
        <p:spPr/>
        <p:txBody>
          <a:bodyPr>
            <a:normAutofit/>
          </a:bodyPr>
          <a:lstStyle/>
          <a:p>
            <a:r>
              <a:rPr lang="en-US" sz="2800" dirty="0"/>
              <a:t>Long stays</a:t>
            </a:r>
          </a:p>
          <a:p>
            <a:r>
              <a:rPr lang="en-US" sz="2800" dirty="0"/>
              <a:t>Very high mortality rate in hospital</a:t>
            </a:r>
          </a:p>
          <a:p>
            <a:r>
              <a:rPr lang="en-US" sz="2800" dirty="0"/>
              <a:t>Less educated</a:t>
            </a:r>
          </a:p>
        </p:txBody>
      </p:sp>
    </p:spTree>
    <p:extLst>
      <p:ext uri="{BB962C8B-B14F-4D97-AF65-F5344CB8AC3E}">
        <p14:creationId xmlns:p14="http://schemas.microsoft.com/office/powerpoint/2010/main" val="89431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967667"/>
            <a:ext cx="9753600" cy="1154097"/>
          </a:xfrm>
        </p:spPr>
        <p:txBody>
          <a:bodyPr/>
          <a:lstStyle/>
          <a:p>
            <a:r>
              <a:rPr lang="en-US" dirty="0" err="1">
                <a:solidFill>
                  <a:srgbClr val="FFFF00"/>
                </a:solidFill>
              </a:rPr>
              <a:t>Dx</a:t>
            </a:r>
            <a:r>
              <a:rPr lang="en-US" dirty="0">
                <a:solidFill>
                  <a:srgbClr val="FFFF00"/>
                </a:solidFill>
              </a:rPr>
              <a:t> &amp; Rx </a:t>
            </a:r>
          </a:p>
        </p:txBody>
      </p:sp>
      <p:sp>
        <p:nvSpPr>
          <p:cNvPr id="3" name="Content Placeholder 2"/>
          <p:cNvSpPr>
            <a:spLocks noGrp="1"/>
          </p:cNvSpPr>
          <p:nvPr>
            <p:ph idx="1"/>
          </p:nvPr>
        </p:nvSpPr>
        <p:spPr/>
        <p:txBody>
          <a:bodyPr>
            <a:normAutofit/>
          </a:bodyPr>
          <a:lstStyle/>
          <a:p>
            <a:r>
              <a:rPr lang="en-US" sz="2800" dirty="0"/>
              <a:t>Limited diagnostics</a:t>
            </a:r>
          </a:p>
          <a:p>
            <a:r>
              <a:rPr lang="en-US" sz="2800" dirty="0"/>
              <a:t>No antibiotics</a:t>
            </a:r>
          </a:p>
        </p:txBody>
      </p:sp>
      <p:pic>
        <p:nvPicPr>
          <p:cNvPr id="4" name="Picture 3" descr="child getting xra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3024" y="2116014"/>
            <a:ext cx="6751540" cy="4606519"/>
          </a:xfrm>
          <a:prstGeom prst="rect">
            <a:avLst/>
          </a:prstGeom>
        </p:spPr>
      </p:pic>
    </p:spTree>
    <p:extLst>
      <p:ext uri="{BB962C8B-B14F-4D97-AF65-F5344CB8AC3E}">
        <p14:creationId xmlns:p14="http://schemas.microsoft.com/office/powerpoint/2010/main" val="1921890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F31BA-7105-044E-A229-5F4B2379199E}"/>
              </a:ext>
            </a:extLst>
          </p:cNvPr>
          <p:cNvSpPr>
            <a:spLocks noGrp="1"/>
          </p:cNvSpPr>
          <p:nvPr>
            <p:ph type="title"/>
          </p:nvPr>
        </p:nvSpPr>
        <p:spPr/>
        <p:txBody>
          <a:bodyPr>
            <a:normAutofit fontScale="90000"/>
          </a:bodyPr>
          <a:lstStyle/>
          <a:p>
            <a:r>
              <a:rPr lang="en-US" dirty="0">
                <a:solidFill>
                  <a:srgbClr val="FFFF00"/>
                </a:solidFill>
              </a:rPr>
              <a:t>What were changes to healthcare &amp; education?</a:t>
            </a:r>
          </a:p>
        </p:txBody>
      </p:sp>
      <p:sp>
        <p:nvSpPr>
          <p:cNvPr id="3" name="Content Placeholder 2">
            <a:extLst>
              <a:ext uri="{FF2B5EF4-FFF2-40B4-BE49-F238E27FC236}">
                <a16:creationId xmlns:a16="http://schemas.microsoft.com/office/drawing/2014/main" id="{8CC678CD-04D9-ED43-B854-654D2F0D5824}"/>
              </a:ext>
            </a:extLst>
          </p:cNvPr>
          <p:cNvSpPr>
            <a:spLocks noGrp="1"/>
          </p:cNvSpPr>
          <p:nvPr>
            <p:ph idx="1"/>
          </p:nvPr>
        </p:nvSpPr>
        <p:spPr>
          <a:xfrm>
            <a:off x="1219200" y="3318473"/>
            <a:ext cx="9753600" cy="3539527"/>
          </a:xfrm>
        </p:spPr>
        <p:txBody>
          <a:bodyPr>
            <a:normAutofit/>
          </a:bodyPr>
          <a:lstStyle/>
          <a:p>
            <a:r>
              <a:rPr lang="en-US" sz="2800" dirty="0"/>
              <a:t>….the things we know but don’t really think about much</a:t>
            </a:r>
          </a:p>
        </p:txBody>
      </p:sp>
    </p:spTree>
    <p:extLst>
      <p:ext uri="{BB962C8B-B14F-4D97-AF65-F5344CB8AC3E}">
        <p14:creationId xmlns:p14="http://schemas.microsoft.com/office/powerpoint/2010/main" val="4163209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1026829" y="169311"/>
            <a:ext cx="9753600" cy="1154097"/>
          </a:xfrm>
        </p:spPr>
        <p:txBody>
          <a:bodyPr>
            <a:normAutofit fontScale="90000"/>
          </a:bodyPr>
          <a:lstStyle/>
          <a:p>
            <a:r>
              <a:rPr lang="en-US" dirty="0">
                <a:solidFill>
                  <a:srgbClr val="FFFF00"/>
                </a:solidFill>
              </a:rPr>
              <a:t>Changes in the healthcare</a:t>
            </a:r>
            <a:br>
              <a:rPr lang="en-US" dirty="0">
                <a:solidFill>
                  <a:srgbClr val="FFFF00"/>
                </a:solidFill>
              </a:rPr>
            </a:br>
            <a:r>
              <a:rPr lang="en-US" dirty="0">
                <a:solidFill>
                  <a:srgbClr val="FFFF00"/>
                </a:solidFill>
              </a:rPr>
              <a:t>1950-now</a:t>
            </a:r>
          </a:p>
        </p:txBody>
      </p:sp>
      <p:pic>
        <p:nvPicPr>
          <p:cNvPr id="6" name="Content Placeholder 4">
            <a:extLst>
              <a:ext uri="{FF2B5EF4-FFF2-40B4-BE49-F238E27FC236}">
                <a16:creationId xmlns:a16="http://schemas.microsoft.com/office/drawing/2014/main" id="{6521EEEF-B829-7141-A6CD-093A0D7D20A8}"/>
              </a:ext>
            </a:extLst>
          </p:cNvPr>
          <p:cNvPicPr>
            <a:picLocks noChangeAspect="1"/>
          </p:cNvPicPr>
          <p:nvPr/>
        </p:nvPicPr>
        <p:blipFill>
          <a:blip r:embed="rId2"/>
          <a:stretch>
            <a:fillRect/>
          </a:stretch>
        </p:blipFill>
        <p:spPr>
          <a:xfrm>
            <a:off x="4097172" y="2048347"/>
            <a:ext cx="3247674" cy="4809653"/>
          </a:xfrm>
          <a:prstGeom prst="rect">
            <a:avLst/>
          </a:prstGeom>
        </p:spPr>
      </p:pic>
      <p:cxnSp>
        <p:nvCxnSpPr>
          <p:cNvPr id="8" name="Straight Arrow Connector 7">
            <a:extLst>
              <a:ext uri="{FF2B5EF4-FFF2-40B4-BE49-F238E27FC236}">
                <a16:creationId xmlns:a16="http://schemas.microsoft.com/office/drawing/2014/main" id="{78952590-746E-F342-8E23-D7964967FD5D}"/>
              </a:ext>
            </a:extLst>
          </p:cNvPr>
          <p:cNvCxnSpPr>
            <a:cxnSpLocks/>
          </p:cNvCxnSpPr>
          <p:nvPr/>
        </p:nvCxnSpPr>
        <p:spPr>
          <a:xfrm>
            <a:off x="3752385" y="4877892"/>
            <a:ext cx="532551" cy="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9A1B0C-D4D5-3544-B9AD-19D67E97279D}"/>
              </a:ext>
            </a:extLst>
          </p:cNvPr>
          <p:cNvSpPr txBox="1"/>
          <p:nvPr/>
        </p:nvSpPr>
        <p:spPr>
          <a:xfrm>
            <a:off x="288997" y="2511786"/>
            <a:ext cx="2250774" cy="369332"/>
          </a:xfrm>
          <a:prstGeom prst="rect">
            <a:avLst/>
          </a:prstGeom>
          <a:noFill/>
        </p:spPr>
        <p:txBody>
          <a:bodyPr wrap="none" rtlCol="0">
            <a:spAutoFit/>
          </a:bodyPr>
          <a:lstStyle/>
          <a:p>
            <a:r>
              <a:rPr lang="en-US" dirty="0"/>
              <a:t>Technology boomed</a:t>
            </a:r>
          </a:p>
        </p:txBody>
      </p:sp>
      <p:sp>
        <p:nvSpPr>
          <p:cNvPr id="15" name="TextBox 14">
            <a:extLst>
              <a:ext uri="{FF2B5EF4-FFF2-40B4-BE49-F238E27FC236}">
                <a16:creationId xmlns:a16="http://schemas.microsoft.com/office/drawing/2014/main" id="{5040D0A2-C0EC-7642-AA75-7AC6E0029126}"/>
              </a:ext>
            </a:extLst>
          </p:cNvPr>
          <p:cNvSpPr txBox="1"/>
          <p:nvPr/>
        </p:nvSpPr>
        <p:spPr>
          <a:xfrm>
            <a:off x="8450502" y="6078221"/>
            <a:ext cx="1146884" cy="369332"/>
          </a:xfrm>
          <a:prstGeom prst="rect">
            <a:avLst/>
          </a:prstGeom>
          <a:noFill/>
        </p:spPr>
        <p:txBody>
          <a:bodyPr wrap="none" rtlCol="0">
            <a:spAutoFit/>
          </a:bodyPr>
          <a:lstStyle/>
          <a:p>
            <a:r>
              <a:rPr lang="en-US" dirty="0" err="1"/>
              <a:t>Etc</a:t>
            </a:r>
            <a:r>
              <a:rPr lang="mr-IN" dirty="0"/>
              <a:t>…</a:t>
            </a:r>
            <a:r>
              <a:rPr lang="en-US" dirty="0"/>
              <a:t>.etc.</a:t>
            </a:r>
          </a:p>
        </p:txBody>
      </p:sp>
      <p:sp>
        <p:nvSpPr>
          <p:cNvPr id="16" name="TextBox 15">
            <a:extLst>
              <a:ext uri="{FF2B5EF4-FFF2-40B4-BE49-F238E27FC236}">
                <a16:creationId xmlns:a16="http://schemas.microsoft.com/office/drawing/2014/main" id="{F5CC9D44-FD57-2348-85FC-044D1889535D}"/>
              </a:ext>
            </a:extLst>
          </p:cNvPr>
          <p:cNvSpPr txBox="1"/>
          <p:nvPr/>
        </p:nvSpPr>
        <p:spPr>
          <a:xfrm>
            <a:off x="8152782" y="2842601"/>
            <a:ext cx="2980368" cy="646331"/>
          </a:xfrm>
          <a:prstGeom prst="rect">
            <a:avLst/>
          </a:prstGeom>
          <a:noFill/>
        </p:spPr>
        <p:txBody>
          <a:bodyPr wrap="none" rtlCol="0">
            <a:spAutoFit/>
          </a:bodyPr>
          <a:lstStyle/>
          <a:p>
            <a:r>
              <a:rPr lang="en-US" dirty="0"/>
              <a:t>Patients got sicker, older &amp; </a:t>
            </a:r>
          </a:p>
          <a:p>
            <a:r>
              <a:rPr lang="en-US" dirty="0"/>
              <a:t>far more complex</a:t>
            </a:r>
          </a:p>
        </p:txBody>
      </p:sp>
      <p:sp>
        <p:nvSpPr>
          <p:cNvPr id="18" name="TextBox 17">
            <a:extLst>
              <a:ext uri="{FF2B5EF4-FFF2-40B4-BE49-F238E27FC236}">
                <a16:creationId xmlns:a16="http://schemas.microsoft.com/office/drawing/2014/main" id="{23F82D70-7AC8-5F49-93B5-D6D66C82052E}"/>
              </a:ext>
            </a:extLst>
          </p:cNvPr>
          <p:cNvSpPr txBox="1"/>
          <p:nvPr/>
        </p:nvSpPr>
        <p:spPr>
          <a:xfrm>
            <a:off x="452169" y="4008940"/>
            <a:ext cx="3533314" cy="369332"/>
          </a:xfrm>
          <a:prstGeom prst="rect">
            <a:avLst/>
          </a:prstGeom>
          <a:noFill/>
        </p:spPr>
        <p:txBody>
          <a:bodyPr wrap="none" rtlCol="0">
            <a:spAutoFit/>
          </a:bodyPr>
          <a:lstStyle/>
          <a:p>
            <a:r>
              <a:rPr lang="en-US" dirty="0"/>
              <a:t>Costs of healthcare sky rocketed</a:t>
            </a:r>
          </a:p>
        </p:txBody>
      </p:sp>
      <p:sp>
        <p:nvSpPr>
          <p:cNvPr id="19" name="TextBox 18">
            <a:extLst>
              <a:ext uri="{FF2B5EF4-FFF2-40B4-BE49-F238E27FC236}">
                <a16:creationId xmlns:a16="http://schemas.microsoft.com/office/drawing/2014/main" id="{01CC44C9-0874-DF42-A57F-74A85B39D1DC}"/>
              </a:ext>
            </a:extLst>
          </p:cNvPr>
          <p:cNvSpPr txBox="1"/>
          <p:nvPr/>
        </p:nvSpPr>
        <p:spPr>
          <a:xfrm>
            <a:off x="1053422" y="4488784"/>
            <a:ext cx="2481606" cy="646331"/>
          </a:xfrm>
          <a:prstGeom prst="rect">
            <a:avLst/>
          </a:prstGeom>
          <a:noFill/>
        </p:spPr>
        <p:txBody>
          <a:bodyPr wrap="none" rtlCol="0">
            <a:spAutoFit/>
          </a:bodyPr>
          <a:lstStyle/>
          <a:p>
            <a:r>
              <a:rPr lang="en-US" dirty="0"/>
              <a:t>Insurance companies </a:t>
            </a:r>
          </a:p>
          <a:p>
            <a:r>
              <a:rPr lang="en-US" dirty="0"/>
              <a:t>demand accountability</a:t>
            </a:r>
          </a:p>
        </p:txBody>
      </p:sp>
      <p:sp>
        <p:nvSpPr>
          <p:cNvPr id="20" name="TextBox 19">
            <a:extLst>
              <a:ext uri="{FF2B5EF4-FFF2-40B4-BE49-F238E27FC236}">
                <a16:creationId xmlns:a16="http://schemas.microsoft.com/office/drawing/2014/main" id="{FB7C841C-4953-174A-A2BC-FFFB51C43D57}"/>
              </a:ext>
            </a:extLst>
          </p:cNvPr>
          <p:cNvSpPr txBox="1"/>
          <p:nvPr/>
        </p:nvSpPr>
        <p:spPr>
          <a:xfrm>
            <a:off x="822702" y="6004040"/>
            <a:ext cx="2783647" cy="646331"/>
          </a:xfrm>
          <a:prstGeom prst="rect">
            <a:avLst/>
          </a:prstGeom>
          <a:noFill/>
        </p:spPr>
        <p:txBody>
          <a:bodyPr wrap="none" rtlCol="0">
            <a:spAutoFit/>
          </a:bodyPr>
          <a:lstStyle/>
          <a:p>
            <a:r>
              <a:rPr lang="en-US" dirty="0"/>
              <a:t>Employers</a:t>
            </a:r>
          </a:p>
          <a:p>
            <a:r>
              <a:rPr lang="en-US" dirty="0"/>
              <a:t>demand Value (Leapfrog)</a:t>
            </a:r>
          </a:p>
        </p:txBody>
      </p:sp>
      <p:sp>
        <p:nvSpPr>
          <p:cNvPr id="22" name="TextBox 21">
            <a:extLst>
              <a:ext uri="{FF2B5EF4-FFF2-40B4-BE49-F238E27FC236}">
                <a16:creationId xmlns:a16="http://schemas.microsoft.com/office/drawing/2014/main" id="{21C68AF8-D1C0-1845-ADD5-890DC17CC53D}"/>
              </a:ext>
            </a:extLst>
          </p:cNvPr>
          <p:cNvSpPr txBox="1"/>
          <p:nvPr/>
        </p:nvSpPr>
        <p:spPr>
          <a:xfrm>
            <a:off x="8267819" y="2172983"/>
            <a:ext cx="2840817" cy="369332"/>
          </a:xfrm>
          <a:prstGeom prst="rect">
            <a:avLst/>
          </a:prstGeom>
          <a:noFill/>
        </p:spPr>
        <p:txBody>
          <a:bodyPr wrap="none" rtlCol="0">
            <a:spAutoFit/>
          </a:bodyPr>
          <a:lstStyle/>
          <a:p>
            <a:r>
              <a:rPr lang="en-US" dirty="0"/>
              <a:t>Length of stay plummeted</a:t>
            </a:r>
          </a:p>
        </p:txBody>
      </p:sp>
      <p:sp>
        <p:nvSpPr>
          <p:cNvPr id="23" name="TextBox 22">
            <a:extLst>
              <a:ext uri="{FF2B5EF4-FFF2-40B4-BE49-F238E27FC236}">
                <a16:creationId xmlns:a16="http://schemas.microsoft.com/office/drawing/2014/main" id="{A0E93477-B617-BC4D-945A-BC5A69E09C52}"/>
              </a:ext>
            </a:extLst>
          </p:cNvPr>
          <p:cNvSpPr txBox="1"/>
          <p:nvPr/>
        </p:nvSpPr>
        <p:spPr>
          <a:xfrm>
            <a:off x="8386844" y="3622966"/>
            <a:ext cx="1788433" cy="646331"/>
          </a:xfrm>
          <a:prstGeom prst="rect">
            <a:avLst/>
          </a:prstGeom>
          <a:noFill/>
        </p:spPr>
        <p:txBody>
          <a:bodyPr wrap="none" rtlCol="0">
            <a:spAutoFit/>
          </a:bodyPr>
          <a:lstStyle/>
          <a:p>
            <a:r>
              <a:rPr lang="en-US" dirty="0"/>
              <a:t>Quality became </a:t>
            </a:r>
          </a:p>
          <a:p>
            <a:r>
              <a:rPr lang="en-US" dirty="0"/>
              <a:t>focal point</a:t>
            </a:r>
          </a:p>
        </p:txBody>
      </p:sp>
      <p:cxnSp>
        <p:nvCxnSpPr>
          <p:cNvPr id="24" name="Straight Arrow Connector 23">
            <a:extLst>
              <a:ext uri="{FF2B5EF4-FFF2-40B4-BE49-F238E27FC236}">
                <a16:creationId xmlns:a16="http://schemas.microsoft.com/office/drawing/2014/main" id="{AE8B72A4-82DC-534A-934D-02AAF69A9C66}"/>
              </a:ext>
            </a:extLst>
          </p:cNvPr>
          <p:cNvCxnSpPr>
            <a:cxnSpLocks/>
          </p:cNvCxnSpPr>
          <p:nvPr/>
        </p:nvCxnSpPr>
        <p:spPr>
          <a:xfrm>
            <a:off x="2539771" y="2696452"/>
            <a:ext cx="1745165" cy="36576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D1EC34-9015-5F48-B59B-B60EF021114B}"/>
              </a:ext>
            </a:extLst>
          </p:cNvPr>
          <p:cNvCxnSpPr>
            <a:cxnSpLocks/>
          </p:cNvCxnSpPr>
          <p:nvPr/>
        </p:nvCxnSpPr>
        <p:spPr>
          <a:xfrm>
            <a:off x="3869575" y="4272687"/>
            <a:ext cx="988490" cy="16993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B856BFF-E3E0-3549-B1FD-77D6F12B156F}"/>
              </a:ext>
            </a:extLst>
          </p:cNvPr>
          <p:cNvCxnSpPr>
            <a:cxnSpLocks/>
          </p:cNvCxnSpPr>
          <p:nvPr/>
        </p:nvCxnSpPr>
        <p:spPr>
          <a:xfrm flipV="1">
            <a:off x="3246252" y="5307686"/>
            <a:ext cx="1745165" cy="21653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BF7E55E-4C9A-1E41-A574-02E8D7A2CD0C}"/>
              </a:ext>
            </a:extLst>
          </p:cNvPr>
          <p:cNvCxnSpPr>
            <a:cxnSpLocks/>
          </p:cNvCxnSpPr>
          <p:nvPr/>
        </p:nvCxnSpPr>
        <p:spPr>
          <a:xfrm flipV="1">
            <a:off x="3978200" y="5307686"/>
            <a:ext cx="1745165" cy="907133"/>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688B7FFD-0B0D-DC4C-8085-A118BA7EBC55}"/>
              </a:ext>
            </a:extLst>
          </p:cNvPr>
          <p:cNvCxnSpPr>
            <a:cxnSpLocks/>
          </p:cNvCxnSpPr>
          <p:nvPr/>
        </p:nvCxnSpPr>
        <p:spPr>
          <a:xfrm flipH="1" flipV="1">
            <a:off x="7753290" y="6095475"/>
            <a:ext cx="697212" cy="25280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FE94D561-BEFF-9440-B545-C3EA42B79B5E}"/>
              </a:ext>
            </a:extLst>
          </p:cNvPr>
          <p:cNvCxnSpPr>
            <a:cxnSpLocks/>
          </p:cNvCxnSpPr>
          <p:nvPr/>
        </p:nvCxnSpPr>
        <p:spPr>
          <a:xfrm flipH="1" flipV="1">
            <a:off x="7684124" y="4627285"/>
            <a:ext cx="702720" cy="79718"/>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8E426A9-8410-0E42-955D-0B297C9B14AD}"/>
              </a:ext>
            </a:extLst>
          </p:cNvPr>
          <p:cNvCxnSpPr>
            <a:cxnSpLocks/>
          </p:cNvCxnSpPr>
          <p:nvPr/>
        </p:nvCxnSpPr>
        <p:spPr>
          <a:xfrm flipH="1" flipV="1">
            <a:off x="7570607" y="3651328"/>
            <a:ext cx="697212" cy="25280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ED431CF-C4D9-1040-88FE-E3E42436AFC8}"/>
              </a:ext>
            </a:extLst>
          </p:cNvPr>
          <p:cNvCxnSpPr>
            <a:cxnSpLocks/>
          </p:cNvCxnSpPr>
          <p:nvPr/>
        </p:nvCxnSpPr>
        <p:spPr>
          <a:xfrm flipH="1">
            <a:off x="7397233" y="3051957"/>
            <a:ext cx="697212" cy="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460AF4B-A77D-9647-9C76-DA749F65F4E6}"/>
              </a:ext>
            </a:extLst>
          </p:cNvPr>
          <p:cNvCxnSpPr>
            <a:cxnSpLocks/>
          </p:cNvCxnSpPr>
          <p:nvPr/>
        </p:nvCxnSpPr>
        <p:spPr>
          <a:xfrm flipH="1">
            <a:off x="7471452" y="2344266"/>
            <a:ext cx="697212" cy="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040D0A2-C0EC-7642-AA75-7AC6E0029126}"/>
              </a:ext>
            </a:extLst>
          </p:cNvPr>
          <p:cNvSpPr txBox="1"/>
          <p:nvPr/>
        </p:nvSpPr>
        <p:spPr>
          <a:xfrm>
            <a:off x="8450502" y="4442618"/>
            <a:ext cx="3148969" cy="369332"/>
          </a:xfrm>
          <a:prstGeom prst="rect">
            <a:avLst/>
          </a:prstGeom>
          <a:noFill/>
        </p:spPr>
        <p:txBody>
          <a:bodyPr wrap="none" rtlCol="0">
            <a:spAutoFit/>
          </a:bodyPr>
          <a:lstStyle/>
          <a:p>
            <a:r>
              <a:rPr lang="en-US" dirty="0"/>
              <a:t>Medical knowledge exploded</a:t>
            </a:r>
          </a:p>
        </p:txBody>
      </p:sp>
      <p:sp>
        <p:nvSpPr>
          <p:cNvPr id="42" name="TextBox 41">
            <a:extLst>
              <a:ext uri="{FF2B5EF4-FFF2-40B4-BE49-F238E27FC236}">
                <a16:creationId xmlns:a16="http://schemas.microsoft.com/office/drawing/2014/main" id="{FB7C841C-4953-174A-A2BC-FFFB51C43D57}"/>
              </a:ext>
            </a:extLst>
          </p:cNvPr>
          <p:cNvSpPr txBox="1"/>
          <p:nvPr/>
        </p:nvSpPr>
        <p:spPr>
          <a:xfrm>
            <a:off x="991408" y="5307686"/>
            <a:ext cx="2287806" cy="369332"/>
          </a:xfrm>
          <a:prstGeom prst="rect">
            <a:avLst/>
          </a:prstGeom>
          <a:noFill/>
        </p:spPr>
        <p:txBody>
          <a:bodyPr wrap="none" rtlCol="0">
            <a:spAutoFit/>
          </a:bodyPr>
          <a:lstStyle/>
          <a:p>
            <a:r>
              <a:rPr lang="en-US" dirty="0"/>
              <a:t>Managed Care grew</a:t>
            </a:r>
          </a:p>
        </p:txBody>
      </p:sp>
    </p:spTree>
    <p:extLst>
      <p:ext uri="{BB962C8B-B14F-4D97-AF65-F5344CB8AC3E}">
        <p14:creationId xmlns:p14="http://schemas.microsoft.com/office/powerpoint/2010/main" val="213424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dissolv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dissolv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dissolv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dissolv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dissolve">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dissolve">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P spid="16" grpId="0"/>
      <p:bldP spid="18" grpId="0"/>
      <p:bldP spid="19" grpId="0"/>
      <p:bldP spid="20" grpId="0"/>
      <p:bldP spid="22" grpId="0"/>
      <p:bldP spid="23" grpId="0"/>
      <p:bldP spid="35" grpId="0"/>
      <p:bldP spid="4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563AB-79F1-CE45-AE2F-E9E28720BE1A}"/>
              </a:ext>
            </a:extLst>
          </p:cNvPr>
          <p:cNvSpPr>
            <a:spLocks noGrp="1"/>
          </p:cNvSpPr>
          <p:nvPr>
            <p:ph type="title"/>
          </p:nvPr>
        </p:nvSpPr>
        <p:spPr/>
        <p:txBody>
          <a:bodyPr/>
          <a:lstStyle/>
          <a:p>
            <a:r>
              <a:rPr lang="en-US" dirty="0">
                <a:solidFill>
                  <a:srgbClr val="FFFF00"/>
                </a:solidFill>
              </a:rPr>
              <a:t>Faculty Disclosures</a:t>
            </a:r>
          </a:p>
        </p:txBody>
      </p:sp>
      <p:sp>
        <p:nvSpPr>
          <p:cNvPr id="3" name="Content Placeholder 2">
            <a:extLst>
              <a:ext uri="{FF2B5EF4-FFF2-40B4-BE49-F238E27FC236}">
                <a16:creationId xmlns:a16="http://schemas.microsoft.com/office/drawing/2014/main" id="{9B5D6C40-4954-4744-BBA6-CB275C4035EE}"/>
              </a:ext>
            </a:extLst>
          </p:cNvPr>
          <p:cNvSpPr>
            <a:spLocks noGrp="1"/>
          </p:cNvSpPr>
          <p:nvPr>
            <p:ph idx="1"/>
          </p:nvPr>
        </p:nvSpPr>
        <p:spPr>
          <a:xfrm>
            <a:off x="1330712" y="3673083"/>
            <a:ext cx="9753600" cy="3539527"/>
          </a:xfrm>
        </p:spPr>
        <p:txBody>
          <a:bodyPr/>
          <a:lstStyle/>
          <a:p>
            <a:r>
              <a:rPr lang="en-US" dirty="0"/>
              <a:t>I have no conflicts of interest to report </a:t>
            </a:r>
          </a:p>
        </p:txBody>
      </p:sp>
    </p:spTree>
    <p:extLst>
      <p:ext uri="{BB962C8B-B14F-4D97-AF65-F5344CB8AC3E}">
        <p14:creationId xmlns:p14="http://schemas.microsoft.com/office/powerpoint/2010/main" val="2732020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1219200" y="214952"/>
            <a:ext cx="9753600" cy="1154097"/>
          </a:xfrm>
        </p:spPr>
        <p:txBody>
          <a:bodyPr>
            <a:normAutofit fontScale="90000"/>
          </a:bodyPr>
          <a:lstStyle/>
          <a:p>
            <a:r>
              <a:rPr lang="en-US" dirty="0">
                <a:solidFill>
                  <a:srgbClr val="FFFF00"/>
                </a:solidFill>
              </a:rPr>
              <a:t>Changes in EDUCATION</a:t>
            </a:r>
            <a:br>
              <a:rPr lang="en-US" dirty="0">
                <a:solidFill>
                  <a:srgbClr val="FFFF00"/>
                </a:solidFill>
              </a:rPr>
            </a:br>
            <a:r>
              <a:rPr lang="en-US" dirty="0">
                <a:solidFill>
                  <a:srgbClr val="FFFF00"/>
                </a:solidFill>
              </a:rPr>
              <a:t>1950 through today</a:t>
            </a:r>
          </a:p>
        </p:txBody>
      </p:sp>
      <p:pic>
        <p:nvPicPr>
          <p:cNvPr id="6" name="Content Placeholder 4">
            <a:extLst>
              <a:ext uri="{FF2B5EF4-FFF2-40B4-BE49-F238E27FC236}">
                <a16:creationId xmlns:a16="http://schemas.microsoft.com/office/drawing/2014/main" id="{6521EEEF-B829-7141-A6CD-093A0D7D20A8}"/>
              </a:ext>
            </a:extLst>
          </p:cNvPr>
          <p:cNvPicPr>
            <a:picLocks noChangeAspect="1"/>
          </p:cNvPicPr>
          <p:nvPr/>
        </p:nvPicPr>
        <p:blipFill>
          <a:blip r:embed="rId3"/>
          <a:stretch>
            <a:fillRect/>
          </a:stretch>
        </p:blipFill>
        <p:spPr>
          <a:xfrm>
            <a:off x="4097172" y="2048347"/>
            <a:ext cx="3247674" cy="4809653"/>
          </a:xfrm>
          <a:prstGeom prst="rect">
            <a:avLst/>
          </a:prstGeom>
        </p:spPr>
      </p:pic>
      <p:cxnSp>
        <p:nvCxnSpPr>
          <p:cNvPr id="8" name="Straight Arrow Connector 7">
            <a:extLst>
              <a:ext uri="{FF2B5EF4-FFF2-40B4-BE49-F238E27FC236}">
                <a16:creationId xmlns:a16="http://schemas.microsoft.com/office/drawing/2014/main" id="{78952590-746E-F342-8E23-D7964967FD5D}"/>
              </a:ext>
            </a:extLst>
          </p:cNvPr>
          <p:cNvCxnSpPr>
            <a:cxnSpLocks/>
            <a:stCxn id="19" idx="3"/>
          </p:cNvCxnSpPr>
          <p:nvPr/>
        </p:nvCxnSpPr>
        <p:spPr>
          <a:xfrm>
            <a:off x="3573237" y="4811950"/>
            <a:ext cx="711699" cy="65942"/>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9A1B0C-D4D5-3544-B9AD-19D67E97279D}"/>
              </a:ext>
            </a:extLst>
          </p:cNvPr>
          <p:cNvSpPr txBox="1"/>
          <p:nvPr/>
        </p:nvSpPr>
        <p:spPr>
          <a:xfrm>
            <a:off x="288997" y="2511786"/>
            <a:ext cx="1938226" cy="646331"/>
          </a:xfrm>
          <a:prstGeom prst="rect">
            <a:avLst/>
          </a:prstGeom>
          <a:noFill/>
        </p:spPr>
        <p:txBody>
          <a:bodyPr wrap="none" rtlCol="0">
            <a:spAutoFit/>
          </a:bodyPr>
          <a:lstStyle/>
          <a:p>
            <a:r>
              <a:rPr lang="en-US" dirty="0"/>
              <a:t>2003 Work hours </a:t>
            </a:r>
          </a:p>
          <a:p>
            <a:r>
              <a:rPr lang="en-US" dirty="0"/>
              <a:t>changes</a:t>
            </a:r>
          </a:p>
        </p:txBody>
      </p:sp>
      <p:sp>
        <p:nvSpPr>
          <p:cNvPr id="16" name="TextBox 15">
            <a:extLst>
              <a:ext uri="{FF2B5EF4-FFF2-40B4-BE49-F238E27FC236}">
                <a16:creationId xmlns:a16="http://schemas.microsoft.com/office/drawing/2014/main" id="{F5CC9D44-FD57-2348-85FC-044D1889535D}"/>
              </a:ext>
            </a:extLst>
          </p:cNvPr>
          <p:cNvSpPr txBox="1"/>
          <p:nvPr/>
        </p:nvSpPr>
        <p:spPr>
          <a:xfrm>
            <a:off x="8152782" y="2842601"/>
            <a:ext cx="3264047" cy="369332"/>
          </a:xfrm>
          <a:prstGeom prst="rect">
            <a:avLst/>
          </a:prstGeom>
          <a:noFill/>
        </p:spPr>
        <p:txBody>
          <a:bodyPr wrap="none" rtlCol="0">
            <a:spAutoFit/>
          </a:bodyPr>
          <a:lstStyle/>
          <a:p>
            <a:r>
              <a:rPr lang="en-US" dirty="0"/>
              <a:t>More women than ever before</a:t>
            </a:r>
          </a:p>
        </p:txBody>
      </p:sp>
      <p:sp>
        <p:nvSpPr>
          <p:cNvPr id="17" name="TextBox 16">
            <a:extLst>
              <a:ext uri="{FF2B5EF4-FFF2-40B4-BE49-F238E27FC236}">
                <a16:creationId xmlns:a16="http://schemas.microsoft.com/office/drawing/2014/main" id="{9A8A6623-EBB5-E140-A965-9B8FA3D17F2E}"/>
              </a:ext>
            </a:extLst>
          </p:cNvPr>
          <p:cNvSpPr txBox="1"/>
          <p:nvPr/>
        </p:nvSpPr>
        <p:spPr>
          <a:xfrm>
            <a:off x="991408" y="1507694"/>
            <a:ext cx="2545626" cy="646331"/>
          </a:xfrm>
          <a:prstGeom prst="rect">
            <a:avLst/>
          </a:prstGeom>
          <a:noFill/>
        </p:spPr>
        <p:txBody>
          <a:bodyPr wrap="none" rtlCol="0">
            <a:spAutoFit/>
          </a:bodyPr>
          <a:lstStyle/>
          <a:p>
            <a:r>
              <a:rPr lang="en-US" dirty="0"/>
              <a:t>Residency Regulations </a:t>
            </a:r>
          </a:p>
          <a:p>
            <a:r>
              <a:rPr lang="en-US" dirty="0"/>
              <a:t>grew</a:t>
            </a:r>
          </a:p>
        </p:txBody>
      </p:sp>
      <p:sp>
        <p:nvSpPr>
          <p:cNvPr id="18" name="TextBox 17">
            <a:extLst>
              <a:ext uri="{FF2B5EF4-FFF2-40B4-BE49-F238E27FC236}">
                <a16:creationId xmlns:a16="http://schemas.microsoft.com/office/drawing/2014/main" id="{23F82D70-7AC8-5F49-93B5-D6D66C82052E}"/>
              </a:ext>
            </a:extLst>
          </p:cNvPr>
          <p:cNvSpPr txBox="1"/>
          <p:nvPr/>
        </p:nvSpPr>
        <p:spPr>
          <a:xfrm>
            <a:off x="1266676" y="3730804"/>
            <a:ext cx="1921094" cy="646331"/>
          </a:xfrm>
          <a:prstGeom prst="rect">
            <a:avLst/>
          </a:prstGeom>
          <a:noFill/>
        </p:spPr>
        <p:txBody>
          <a:bodyPr wrap="none" rtlCol="0">
            <a:spAutoFit/>
          </a:bodyPr>
          <a:lstStyle/>
          <a:p>
            <a:r>
              <a:rPr lang="en-US" dirty="0"/>
              <a:t>2011 Work hours </a:t>
            </a:r>
          </a:p>
          <a:p>
            <a:r>
              <a:rPr lang="en-US" dirty="0"/>
              <a:t>changes</a:t>
            </a:r>
          </a:p>
        </p:txBody>
      </p:sp>
      <p:sp>
        <p:nvSpPr>
          <p:cNvPr id="19" name="TextBox 18">
            <a:extLst>
              <a:ext uri="{FF2B5EF4-FFF2-40B4-BE49-F238E27FC236}">
                <a16:creationId xmlns:a16="http://schemas.microsoft.com/office/drawing/2014/main" id="{01CC44C9-0874-DF42-A57F-74A85B39D1DC}"/>
              </a:ext>
            </a:extLst>
          </p:cNvPr>
          <p:cNvSpPr txBox="1"/>
          <p:nvPr/>
        </p:nvSpPr>
        <p:spPr>
          <a:xfrm>
            <a:off x="1053422" y="4488784"/>
            <a:ext cx="2519815" cy="646331"/>
          </a:xfrm>
          <a:prstGeom prst="rect">
            <a:avLst/>
          </a:prstGeom>
          <a:noFill/>
        </p:spPr>
        <p:txBody>
          <a:bodyPr wrap="none" rtlCol="0">
            <a:spAutoFit/>
          </a:bodyPr>
          <a:lstStyle/>
          <a:p>
            <a:r>
              <a:rPr lang="en-US" dirty="0"/>
              <a:t>Hospital focus became </a:t>
            </a:r>
          </a:p>
          <a:p>
            <a:r>
              <a:rPr lang="en-US" dirty="0"/>
              <a:t>Throughput &amp; Quality</a:t>
            </a:r>
          </a:p>
        </p:txBody>
      </p:sp>
      <p:sp>
        <p:nvSpPr>
          <p:cNvPr id="22" name="TextBox 21">
            <a:extLst>
              <a:ext uri="{FF2B5EF4-FFF2-40B4-BE49-F238E27FC236}">
                <a16:creationId xmlns:a16="http://schemas.microsoft.com/office/drawing/2014/main" id="{21C68AF8-D1C0-1845-ADD5-890DC17CC53D}"/>
              </a:ext>
            </a:extLst>
          </p:cNvPr>
          <p:cNvSpPr txBox="1"/>
          <p:nvPr/>
        </p:nvSpPr>
        <p:spPr>
          <a:xfrm>
            <a:off x="8267819" y="2172983"/>
            <a:ext cx="3071311" cy="646331"/>
          </a:xfrm>
          <a:prstGeom prst="rect">
            <a:avLst/>
          </a:prstGeom>
          <a:noFill/>
        </p:spPr>
        <p:txBody>
          <a:bodyPr wrap="none" rtlCol="0">
            <a:spAutoFit/>
          </a:bodyPr>
          <a:lstStyle/>
          <a:p>
            <a:r>
              <a:rPr lang="en-US" dirty="0"/>
              <a:t>More married residents than</a:t>
            </a:r>
          </a:p>
          <a:p>
            <a:r>
              <a:rPr lang="en-US" dirty="0"/>
              <a:t>ever</a:t>
            </a:r>
          </a:p>
        </p:txBody>
      </p:sp>
      <p:sp>
        <p:nvSpPr>
          <p:cNvPr id="23" name="TextBox 22">
            <a:extLst>
              <a:ext uri="{FF2B5EF4-FFF2-40B4-BE49-F238E27FC236}">
                <a16:creationId xmlns:a16="http://schemas.microsoft.com/office/drawing/2014/main" id="{A0E93477-B617-BC4D-945A-BC5A69E09C52}"/>
              </a:ext>
            </a:extLst>
          </p:cNvPr>
          <p:cNvSpPr txBox="1"/>
          <p:nvPr/>
        </p:nvSpPr>
        <p:spPr>
          <a:xfrm>
            <a:off x="8386844" y="3442470"/>
            <a:ext cx="3533810" cy="646331"/>
          </a:xfrm>
          <a:prstGeom prst="rect">
            <a:avLst/>
          </a:prstGeom>
          <a:noFill/>
        </p:spPr>
        <p:txBody>
          <a:bodyPr wrap="square" rtlCol="0">
            <a:spAutoFit/>
          </a:bodyPr>
          <a:lstStyle/>
          <a:p>
            <a:r>
              <a:rPr lang="en-US" dirty="0"/>
              <a:t>Life balance and wellness</a:t>
            </a:r>
          </a:p>
          <a:p>
            <a:r>
              <a:rPr lang="en-US" dirty="0"/>
              <a:t>Increased in importance</a:t>
            </a:r>
          </a:p>
        </p:txBody>
      </p:sp>
      <p:cxnSp>
        <p:nvCxnSpPr>
          <p:cNvPr id="24" name="Straight Arrow Connector 23">
            <a:extLst>
              <a:ext uri="{FF2B5EF4-FFF2-40B4-BE49-F238E27FC236}">
                <a16:creationId xmlns:a16="http://schemas.microsoft.com/office/drawing/2014/main" id="{AE8B72A4-82DC-534A-934D-02AAF69A9C66}"/>
              </a:ext>
            </a:extLst>
          </p:cNvPr>
          <p:cNvCxnSpPr>
            <a:cxnSpLocks/>
          </p:cNvCxnSpPr>
          <p:nvPr/>
        </p:nvCxnSpPr>
        <p:spPr>
          <a:xfrm>
            <a:off x="2227223" y="2696452"/>
            <a:ext cx="2057713" cy="36576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5D1EC34-9015-5F48-B59B-B60EF021114B}"/>
              </a:ext>
            </a:extLst>
          </p:cNvPr>
          <p:cNvCxnSpPr>
            <a:cxnSpLocks/>
          </p:cNvCxnSpPr>
          <p:nvPr/>
        </p:nvCxnSpPr>
        <p:spPr>
          <a:xfrm>
            <a:off x="3187770" y="4102756"/>
            <a:ext cx="988490" cy="16993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B856BFF-E3E0-3549-B1FD-77D6F12B156F}"/>
              </a:ext>
            </a:extLst>
          </p:cNvPr>
          <p:cNvCxnSpPr>
            <a:cxnSpLocks/>
          </p:cNvCxnSpPr>
          <p:nvPr/>
        </p:nvCxnSpPr>
        <p:spPr>
          <a:xfrm flipV="1">
            <a:off x="5904410" y="4102756"/>
            <a:ext cx="315963" cy="196489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3C75E36-E8E1-8740-A2D3-D9F79E720038}"/>
              </a:ext>
            </a:extLst>
          </p:cNvPr>
          <p:cNvCxnSpPr>
            <a:cxnSpLocks/>
          </p:cNvCxnSpPr>
          <p:nvPr/>
        </p:nvCxnSpPr>
        <p:spPr>
          <a:xfrm>
            <a:off x="3279214" y="1885285"/>
            <a:ext cx="1345754" cy="81116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29B404B-D042-7441-8192-6D21F7F2417D}"/>
              </a:ext>
            </a:extLst>
          </p:cNvPr>
          <p:cNvCxnSpPr>
            <a:cxnSpLocks/>
          </p:cNvCxnSpPr>
          <p:nvPr/>
        </p:nvCxnSpPr>
        <p:spPr>
          <a:xfrm flipH="1" flipV="1">
            <a:off x="7397233" y="4488784"/>
            <a:ext cx="1201083" cy="895154"/>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8E426A9-8410-0E42-955D-0B297C9B14AD}"/>
              </a:ext>
            </a:extLst>
          </p:cNvPr>
          <p:cNvCxnSpPr>
            <a:cxnSpLocks/>
          </p:cNvCxnSpPr>
          <p:nvPr/>
        </p:nvCxnSpPr>
        <p:spPr>
          <a:xfrm flipH="1" flipV="1">
            <a:off x="7570607" y="3651329"/>
            <a:ext cx="697212" cy="79475"/>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ED431CF-C4D9-1040-88FE-E3E42436AFC8}"/>
              </a:ext>
            </a:extLst>
          </p:cNvPr>
          <p:cNvCxnSpPr>
            <a:cxnSpLocks/>
          </p:cNvCxnSpPr>
          <p:nvPr/>
        </p:nvCxnSpPr>
        <p:spPr>
          <a:xfrm flipH="1">
            <a:off x="7397233" y="3051957"/>
            <a:ext cx="697212" cy="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460AF4B-A77D-9647-9C76-DA749F65F4E6}"/>
              </a:ext>
            </a:extLst>
          </p:cNvPr>
          <p:cNvCxnSpPr>
            <a:cxnSpLocks/>
          </p:cNvCxnSpPr>
          <p:nvPr/>
        </p:nvCxnSpPr>
        <p:spPr>
          <a:xfrm flipH="1">
            <a:off x="7471452" y="2344266"/>
            <a:ext cx="697212" cy="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B7C841C-4953-174A-A2BC-FFFB51C43D57}"/>
              </a:ext>
            </a:extLst>
          </p:cNvPr>
          <p:cNvSpPr txBox="1"/>
          <p:nvPr/>
        </p:nvSpPr>
        <p:spPr>
          <a:xfrm>
            <a:off x="3796327" y="5903893"/>
            <a:ext cx="4216168" cy="954107"/>
          </a:xfrm>
          <a:prstGeom prst="rect">
            <a:avLst/>
          </a:prstGeom>
          <a:noFill/>
        </p:spPr>
        <p:txBody>
          <a:bodyPr wrap="none" rtlCol="0">
            <a:spAutoFit/>
          </a:bodyPr>
          <a:lstStyle/>
          <a:p>
            <a:pPr algn="ctr"/>
            <a:r>
              <a:rPr lang="en-US" sz="2800" dirty="0">
                <a:solidFill>
                  <a:srgbClr val="FFFF00"/>
                </a:solidFill>
              </a:rPr>
              <a:t>Residents became lesser</a:t>
            </a:r>
          </a:p>
          <a:p>
            <a:pPr algn="ctr"/>
            <a:r>
              <a:rPr lang="en-US" sz="2800" dirty="0">
                <a:solidFill>
                  <a:srgbClr val="FFFF00"/>
                </a:solidFill>
              </a:rPr>
              <a:t> assets than before</a:t>
            </a:r>
          </a:p>
        </p:txBody>
      </p:sp>
      <p:sp>
        <p:nvSpPr>
          <p:cNvPr id="32" name="TextBox 31">
            <a:extLst>
              <a:ext uri="{FF2B5EF4-FFF2-40B4-BE49-F238E27FC236}">
                <a16:creationId xmlns:a16="http://schemas.microsoft.com/office/drawing/2014/main" id="{A0E93477-B617-BC4D-945A-BC5A69E09C52}"/>
              </a:ext>
            </a:extLst>
          </p:cNvPr>
          <p:cNvSpPr txBox="1"/>
          <p:nvPr/>
        </p:nvSpPr>
        <p:spPr>
          <a:xfrm>
            <a:off x="8598315" y="4900525"/>
            <a:ext cx="1633781" cy="646331"/>
          </a:xfrm>
          <a:prstGeom prst="rect">
            <a:avLst/>
          </a:prstGeom>
          <a:noFill/>
        </p:spPr>
        <p:txBody>
          <a:bodyPr wrap="none" rtlCol="0">
            <a:spAutoFit/>
          </a:bodyPr>
          <a:lstStyle/>
          <a:p>
            <a:r>
              <a:rPr lang="en-US" dirty="0"/>
              <a:t>TECHOLOGY </a:t>
            </a:r>
          </a:p>
          <a:p>
            <a:r>
              <a:rPr lang="en-US" dirty="0"/>
              <a:t>EXPLODED</a:t>
            </a:r>
          </a:p>
        </p:txBody>
      </p:sp>
    </p:spTree>
    <p:extLst>
      <p:ext uri="{BB962C8B-B14F-4D97-AF65-F5344CB8AC3E}">
        <p14:creationId xmlns:p14="http://schemas.microsoft.com/office/powerpoint/2010/main" val="276481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dissolv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dissolve">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dissolve">
                                      <p:cBhvr>
                                        <p:cTn id="4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18" grpId="0"/>
      <p:bldP spid="19" grpId="0"/>
      <p:bldP spid="22" grpId="0"/>
      <p:bldP spid="23" grpId="0"/>
      <p:bldP spid="42" grpId="0"/>
      <p:bldP spid="3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82716"/>
            <a:ext cx="9753600" cy="1154097"/>
          </a:xfrm>
        </p:spPr>
        <p:txBody>
          <a:bodyPr/>
          <a:lstStyle/>
          <a:p>
            <a:r>
              <a:rPr lang="en-US" dirty="0">
                <a:solidFill>
                  <a:srgbClr val="FFFF00"/>
                </a:solidFill>
              </a:rPr>
              <a:t>Hospital length of stay (days)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6207323"/>
              </p:ext>
            </p:extLst>
          </p:nvPr>
        </p:nvGraphicFramePr>
        <p:xfrm>
          <a:off x="1219200" y="2770188"/>
          <a:ext cx="9753600" cy="3538537"/>
        </p:xfrm>
        <a:graphic>
          <a:graphicData uri="http://schemas.openxmlformats.org/drawingml/2006/chart">
            <c:chart xmlns:c="http://schemas.openxmlformats.org/drawingml/2006/chart" xmlns:r="http://schemas.openxmlformats.org/officeDocument/2006/relationships" r:id="rId2"/>
          </a:graphicData>
        </a:graphic>
      </p:graphicFrame>
      <p:pic>
        <p:nvPicPr>
          <p:cNvPr id="5" name="Content Placeholder 8">
            <a:extLst>
              <a:ext uri="{FF2B5EF4-FFF2-40B4-BE49-F238E27FC236}">
                <a16:creationId xmlns:a16="http://schemas.microsoft.com/office/drawing/2014/main" id="{DA9538C6-89B3-B748-AA67-1EBEFB2A0C10}"/>
              </a:ext>
            </a:extLst>
          </p:cNvPr>
          <p:cNvPicPr>
            <a:picLocks noChangeAspect="1"/>
          </p:cNvPicPr>
          <p:nvPr/>
        </p:nvPicPr>
        <p:blipFill>
          <a:blip r:embed="rId3"/>
          <a:stretch>
            <a:fillRect/>
          </a:stretch>
        </p:blipFill>
        <p:spPr>
          <a:xfrm>
            <a:off x="8770082" y="1359764"/>
            <a:ext cx="3421918" cy="4859437"/>
          </a:xfrm>
          <a:prstGeom prst="rect">
            <a:avLst/>
          </a:prstGeom>
        </p:spPr>
      </p:pic>
    </p:spTree>
    <p:extLst>
      <p:ext uri="{BB962C8B-B14F-4D97-AF65-F5344CB8AC3E}">
        <p14:creationId xmlns:p14="http://schemas.microsoft.com/office/powerpoint/2010/main" val="262510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477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524000" y="0"/>
            <a:ext cx="9144000" cy="6858000"/>
          </a:xfrm>
          <a:prstGeom prst="rect">
            <a:avLst/>
          </a:prstGeom>
        </p:spPr>
      </p:pic>
    </p:spTree>
    <p:extLst>
      <p:ext uri="{BB962C8B-B14F-4D97-AF65-F5344CB8AC3E}">
        <p14:creationId xmlns:p14="http://schemas.microsoft.com/office/powerpoint/2010/main" val="367573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65" y="782716"/>
            <a:ext cx="9753600" cy="1154097"/>
          </a:xfrm>
        </p:spPr>
        <p:txBody>
          <a:bodyPr/>
          <a:lstStyle/>
          <a:p>
            <a:r>
              <a:rPr lang="en-US" dirty="0">
                <a:solidFill>
                  <a:srgbClr val="FFFF00"/>
                </a:solidFill>
              </a:rPr>
              <a:t>Interns:  40-60% of time on EMR</a:t>
            </a:r>
          </a:p>
        </p:txBody>
      </p:sp>
      <p:sp>
        <p:nvSpPr>
          <p:cNvPr id="3" name="Content Placeholder 2"/>
          <p:cNvSpPr>
            <a:spLocks noGrp="1"/>
          </p:cNvSpPr>
          <p:nvPr>
            <p:ph idx="1"/>
          </p:nvPr>
        </p:nvSpPr>
        <p:spPr/>
        <p:txBody>
          <a:bodyPr>
            <a:normAutofit/>
          </a:bodyPr>
          <a:lstStyle/>
          <a:p>
            <a:r>
              <a:rPr lang="en-US" sz="2800" dirty="0"/>
              <a:t>&lt; 10 minutes/day/patient</a:t>
            </a:r>
          </a:p>
        </p:txBody>
      </p:sp>
    </p:spTree>
    <p:extLst>
      <p:ext uri="{BB962C8B-B14F-4D97-AF65-F5344CB8AC3E}">
        <p14:creationId xmlns:p14="http://schemas.microsoft.com/office/powerpoint/2010/main" val="2762513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477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67573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18735" y="-268941"/>
            <a:ext cx="9753600" cy="1154097"/>
          </a:xfrm>
        </p:spPr>
        <p:txBody>
          <a:bodyPr>
            <a:normAutofit/>
          </a:bodyPr>
          <a:lstStyle/>
          <a:p>
            <a:r>
              <a:rPr lang="en-US" dirty="0">
                <a:solidFill>
                  <a:srgbClr val="FFFF00"/>
                </a:solidFill>
              </a:rPr>
              <a:t>Attending Rounds</a:t>
            </a:r>
          </a:p>
        </p:txBody>
      </p:sp>
      <p:cxnSp>
        <p:nvCxnSpPr>
          <p:cNvPr id="8" name="Straight Arrow Connector 7">
            <a:extLst>
              <a:ext uri="{FF2B5EF4-FFF2-40B4-BE49-F238E27FC236}">
                <a16:creationId xmlns:a16="http://schemas.microsoft.com/office/drawing/2014/main" id="{78952590-746E-F342-8E23-D7964967FD5D}"/>
              </a:ext>
            </a:extLst>
          </p:cNvPr>
          <p:cNvCxnSpPr>
            <a:cxnSpLocks/>
          </p:cNvCxnSpPr>
          <p:nvPr/>
        </p:nvCxnSpPr>
        <p:spPr>
          <a:xfrm>
            <a:off x="3752385" y="4877892"/>
            <a:ext cx="532551" cy="0"/>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D9A1B0C-D4D5-3544-B9AD-19D67E97279D}"/>
              </a:ext>
            </a:extLst>
          </p:cNvPr>
          <p:cNvSpPr txBox="1"/>
          <p:nvPr/>
        </p:nvSpPr>
        <p:spPr>
          <a:xfrm>
            <a:off x="4069115" y="822058"/>
            <a:ext cx="2340154" cy="369332"/>
          </a:xfrm>
          <a:prstGeom prst="rect">
            <a:avLst/>
          </a:prstGeom>
          <a:noFill/>
        </p:spPr>
        <p:txBody>
          <a:bodyPr wrap="none" rtlCol="0">
            <a:spAutoFit/>
          </a:bodyPr>
          <a:lstStyle/>
          <a:p>
            <a:r>
              <a:rPr lang="en-US" dirty="0"/>
              <a:t>Information Overload</a:t>
            </a:r>
          </a:p>
        </p:txBody>
      </p:sp>
      <p:sp>
        <p:nvSpPr>
          <p:cNvPr id="15" name="TextBox 14">
            <a:extLst>
              <a:ext uri="{FF2B5EF4-FFF2-40B4-BE49-F238E27FC236}">
                <a16:creationId xmlns:a16="http://schemas.microsoft.com/office/drawing/2014/main" id="{5040D0A2-C0EC-7642-AA75-7AC6E0029126}"/>
              </a:ext>
            </a:extLst>
          </p:cNvPr>
          <p:cNvSpPr txBox="1"/>
          <p:nvPr/>
        </p:nvSpPr>
        <p:spPr>
          <a:xfrm>
            <a:off x="8378668" y="5758555"/>
            <a:ext cx="3789957" cy="369332"/>
          </a:xfrm>
          <a:prstGeom prst="rect">
            <a:avLst/>
          </a:prstGeom>
          <a:noFill/>
        </p:spPr>
        <p:txBody>
          <a:bodyPr wrap="none" rtlCol="0">
            <a:spAutoFit/>
          </a:bodyPr>
          <a:lstStyle/>
          <a:p>
            <a:r>
              <a:rPr lang="en-US" dirty="0"/>
              <a:t>Making sure patients know we care</a:t>
            </a:r>
          </a:p>
        </p:txBody>
      </p:sp>
      <p:sp>
        <p:nvSpPr>
          <p:cNvPr id="16" name="TextBox 15">
            <a:extLst>
              <a:ext uri="{FF2B5EF4-FFF2-40B4-BE49-F238E27FC236}">
                <a16:creationId xmlns:a16="http://schemas.microsoft.com/office/drawing/2014/main" id="{F5CC9D44-FD57-2348-85FC-044D1889535D}"/>
              </a:ext>
            </a:extLst>
          </p:cNvPr>
          <p:cNvSpPr txBox="1"/>
          <p:nvPr/>
        </p:nvSpPr>
        <p:spPr>
          <a:xfrm>
            <a:off x="1328848" y="5885584"/>
            <a:ext cx="2943497" cy="369332"/>
          </a:xfrm>
          <a:prstGeom prst="rect">
            <a:avLst/>
          </a:prstGeom>
          <a:noFill/>
        </p:spPr>
        <p:txBody>
          <a:bodyPr wrap="none" rtlCol="0">
            <a:spAutoFit/>
          </a:bodyPr>
          <a:lstStyle/>
          <a:p>
            <a:r>
              <a:rPr lang="en-US" dirty="0"/>
              <a:t>Teaching clinical reasoning</a:t>
            </a:r>
          </a:p>
        </p:txBody>
      </p:sp>
      <p:sp>
        <p:nvSpPr>
          <p:cNvPr id="17" name="TextBox 16">
            <a:extLst>
              <a:ext uri="{FF2B5EF4-FFF2-40B4-BE49-F238E27FC236}">
                <a16:creationId xmlns:a16="http://schemas.microsoft.com/office/drawing/2014/main" id="{9A8A6623-EBB5-E140-A965-9B8FA3D17F2E}"/>
              </a:ext>
            </a:extLst>
          </p:cNvPr>
          <p:cNvSpPr txBox="1"/>
          <p:nvPr/>
        </p:nvSpPr>
        <p:spPr>
          <a:xfrm>
            <a:off x="1741016" y="1006724"/>
            <a:ext cx="2001908" cy="369332"/>
          </a:xfrm>
          <a:prstGeom prst="rect">
            <a:avLst/>
          </a:prstGeom>
          <a:noFill/>
        </p:spPr>
        <p:txBody>
          <a:bodyPr wrap="none" rtlCol="0">
            <a:spAutoFit/>
          </a:bodyPr>
          <a:lstStyle/>
          <a:p>
            <a:r>
              <a:rPr lang="en-US" dirty="0"/>
              <a:t>Work Hours </a:t>
            </a:r>
            <a:r>
              <a:rPr lang="en-US" dirty="0" err="1"/>
              <a:t>Regs</a:t>
            </a:r>
            <a:endParaRPr lang="en-US" dirty="0"/>
          </a:p>
        </p:txBody>
      </p:sp>
      <p:sp>
        <p:nvSpPr>
          <p:cNvPr id="18" name="TextBox 17">
            <a:extLst>
              <a:ext uri="{FF2B5EF4-FFF2-40B4-BE49-F238E27FC236}">
                <a16:creationId xmlns:a16="http://schemas.microsoft.com/office/drawing/2014/main" id="{23F82D70-7AC8-5F49-93B5-D6D66C82052E}"/>
              </a:ext>
            </a:extLst>
          </p:cNvPr>
          <p:cNvSpPr txBox="1"/>
          <p:nvPr/>
        </p:nvSpPr>
        <p:spPr>
          <a:xfrm>
            <a:off x="6357183" y="1166163"/>
            <a:ext cx="1737262" cy="369332"/>
          </a:xfrm>
          <a:prstGeom prst="rect">
            <a:avLst/>
          </a:prstGeom>
          <a:noFill/>
        </p:spPr>
        <p:txBody>
          <a:bodyPr wrap="none" rtlCol="0">
            <a:spAutoFit/>
          </a:bodyPr>
          <a:lstStyle/>
          <a:p>
            <a:r>
              <a:rPr lang="en-US" dirty="0"/>
              <a:t>Documentation</a:t>
            </a:r>
          </a:p>
        </p:txBody>
      </p:sp>
      <p:sp>
        <p:nvSpPr>
          <p:cNvPr id="19" name="TextBox 18">
            <a:extLst>
              <a:ext uri="{FF2B5EF4-FFF2-40B4-BE49-F238E27FC236}">
                <a16:creationId xmlns:a16="http://schemas.microsoft.com/office/drawing/2014/main" id="{01CC44C9-0874-DF42-A57F-74A85B39D1DC}"/>
              </a:ext>
            </a:extLst>
          </p:cNvPr>
          <p:cNvSpPr txBox="1"/>
          <p:nvPr/>
        </p:nvSpPr>
        <p:spPr>
          <a:xfrm>
            <a:off x="8094445" y="786978"/>
            <a:ext cx="1813905" cy="369332"/>
          </a:xfrm>
          <a:prstGeom prst="rect">
            <a:avLst/>
          </a:prstGeom>
          <a:noFill/>
        </p:spPr>
        <p:txBody>
          <a:bodyPr wrap="none" rtlCol="0">
            <a:spAutoFit/>
          </a:bodyPr>
          <a:lstStyle/>
          <a:p>
            <a:r>
              <a:rPr lang="en-US" dirty="0"/>
              <a:t>Discharge Early</a:t>
            </a:r>
          </a:p>
        </p:txBody>
      </p:sp>
      <p:sp>
        <p:nvSpPr>
          <p:cNvPr id="22" name="TextBox 21">
            <a:extLst>
              <a:ext uri="{FF2B5EF4-FFF2-40B4-BE49-F238E27FC236}">
                <a16:creationId xmlns:a16="http://schemas.microsoft.com/office/drawing/2014/main" id="{21C68AF8-D1C0-1845-ADD5-890DC17CC53D}"/>
              </a:ext>
            </a:extLst>
          </p:cNvPr>
          <p:cNvSpPr txBox="1"/>
          <p:nvPr/>
        </p:nvSpPr>
        <p:spPr>
          <a:xfrm>
            <a:off x="289814" y="6191818"/>
            <a:ext cx="2289096" cy="369332"/>
          </a:xfrm>
          <a:prstGeom prst="rect">
            <a:avLst/>
          </a:prstGeom>
          <a:noFill/>
        </p:spPr>
        <p:txBody>
          <a:bodyPr wrap="none" rtlCol="0">
            <a:spAutoFit/>
          </a:bodyPr>
          <a:lstStyle/>
          <a:p>
            <a:r>
              <a:rPr lang="en-US" dirty="0"/>
              <a:t>Inclusion of students</a:t>
            </a:r>
          </a:p>
        </p:txBody>
      </p:sp>
      <p:sp>
        <p:nvSpPr>
          <p:cNvPr id="23" name="TextBox 22">
            <a:extLst>
              <a:ext uri="{FF2B5EF4-FFF2-40B4-BE49-F238E27FC236}">
                <a16:creationId xmlns:a16="http://schemas.microsoft.com/office/drawing/2014/main" id="{A0E93477-B617-BC4D-945A-BC5A69E09C52}"/>
              </a:ext>
            </a:extLst>
          </p:cNvPr>
          <p:cNvSpPr txBox="1"/>
          <p:nvPr/>
        </p:nvSpPr>
        <p:spPr>
          <a:xfrm>
            <a:off x="4442373" y="5922668"/>
            <a:ext cx="2635344" cy="369332"/>
          </a:xfrm>
          <a:prstGeom prst="rect">
            <a:avLst/>
          </a:prstGeom>
          <a:noFill/>
        </p:spPr>
        <p:txBody>
          <a:bodyPr wrap="none" rtlCol="0">
            <a:spAutoFit/>
          </a:bodyPr>
          <a:lstStyle/>
          <a:p>
            <a:r>
              <a:rPr lang="en-US" dirty="0"/>
              <a:t>Teaching physical exam</a:t>
            </a:r>
          </a:p>
        </p:txBody>
      </p:sp>
      <p:cxnSp>
        <p:nvCxnSpPr>
          <p:cNvPr id="26" name="Straight Arrow Connector 25">
            <a:extLst>
              <a:ext uri="{FF2B5EF4-FFF2-40B4-BE49-F238E27FC236}">
                <a16:creationId xmlns:a16="http://schemas.microsoft.com/office/drawing/2014/main" id="{15D1EC34-9015-5F48-B59B-B60EF021114B}"/>
              </a:ext>
            </a:extLst>
          </p:cNvPr>
          <p:cNvCxnSpPr>
            <a:cxnSpLocks/>
          </p:cNvCxnSpPr>
          <p:nvPr/>
        </p:nvCxnSpPr>
        <p:spPr>
          <a:xfrm>
            <a:off x="3869575" y="4272687"/>
            <a:ext cx="988490" cy="16993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9B856BFF-E3E0-3549-B1FD-77D6F12B156F}"/>
              </a:ext>
            </a:extLst>
          </p:cNvPr>
          <p:cNvCxnSpPr>
            <a:cxnSpLocks/>
          </p:cNvCxnSpPr>
          <p:nvPr/>
        </p:nvCxnSpPr>
        <p:spPr>
          <a:xfrm flipV="1">
            <a:off x="3246252" y="5307686"/>
            <a:ext cx="1745165" cy="216537"/>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9ED431CF-C4D9-1040-88FE-E3E42436AFC8}"/>
              </a:ext>
            </a:extLst>
          </p:cNvPr>
          <p:cNvCxnSpPr>
            <a:cxnSpLocks/>
          </p:cNvCxnSpPr>
          <p:nvPr/>
        </p:nvCxnSpPr>
        <p:spPr>
          <a:xfrm flipH="1">
            <a:off x="7397233" y="3051957"/>
            <a:ext cx="697212" cy="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6460AF4B-A77D-9647-9C76-DA749F65F4E6}"/>
              </a:ext>
            </a:extLst>
          </p:cNvPr>
          <p:cNvCxnSpPr>
            <a:cxnSpLocks/>
          </p:cNvCxnSpPr>
          <p:nvPr/>
        </p:nvCxnSpPr>
        <p:spPr>
          <a:xfrm flipH="1">
            <a:off x="7471452" y="2344266"/>
            <a:ext cx="697212" cy="1"/>
          </a:xfrm>
          <a:prstGeom prst="straightConnector1">
            <a:avLst/>
          </a:prstGeom>
          <a:ln w="635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040D0A2-C0EC-7642-AA75-7AC6E0029126}"/>
              </a:ext>
            </a:extLst>
          </p:cNvPr>
          <p:cNvSpPr txBox="1"/>
          <p:nvPr/>
        </p:nvSpPr>
        <p:spPr>
          <a:xfrm>
            <a:off x="9023266" y="4910403"/>
            <a:ext cx="2019603" cy="369332"/>
          </a:xfrm>
          <a:prstGeom prst="rect">
            <a:avLst/>
          </a:prstGeom>
          <a:noFill/>
        </p:spPr>
        <p:txBody>
          <a:bodyPr wrap="none" rtlCol="0">
            <a:spAutoFit/>
          </a:bodyPr>
          <a:lstStyle/>
          <a:p>
            <a:r>
              <a:rPr lang="en-US" dirty="0"/>
              <a:t>Teach new things</a:t>
            </a:r>
          </a:p>
        </p:txBody>
      </p:sp>
      <p:sp>
        <p:nvSpPr>
          <p:cNvPr id="42" name="TextBox 41">
            <a:extLst>
              <a:ext uri="{FF2B5EF4-FFF2-40B4-BE49-F238E27FC236}">
                <a16:creationId xmlns:a16="http://schemas.microsoft.com/office/drawing/2014/main" id="{FB7C841C-4953-174A-A2BC-FFFB51C43D57}"/>
              </a:ext>
            </a:extLst>
          </p:cNvPr>
          <p:cNvSpPr txBox="1"/>
          <p:nvPr/>
        </p:nvSpPr>
        <p:spPr>
          <a:xfrm>
            <a:off x="8450502" y="1350829"/>
            <a:ext cx="2686177" cy="646331"/>
          </a:xfrm>
          <a:prstGeom prst="rect">
            <a:avLst/>
          </a:prstGeom>
          <a:noFill/>
        </p:spPr>
        <p:txBody>
          <a:bodyPr wrap="none" rtlCol="0">
            <a:spAutoFit/>
          </a:bodyPr>
          <a:lstStyle/>
          <a:p>
            <a:pPr algn="ctr"/>
            <a:r>
              <a:rPr lang="en-US" dirty="0"/>
              <a:t>Competing with EMR for </a:t>
            </a:r>
          </a:p>
          <a:p>
            <a:pPr algn="ctr"/>
            <a:r>
              <a:rPr lang="en-US" dirty="0"/>
              <a:t>attention</a:t>
            </a:r>
          </a:p>
        </p:txBody>
      </p:sp>
      <p:pic>
        <p:nvPicPr>
          <p:cNvPr id="3" name="Picture 2" descr="IMG_48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252" y="2154025"/>
            <a:ext cx="4975412" cy="3731559"/>
          </a:xfrm>
          <a:prstGeom prst="rect">
            <a:avLst/>
          </a:prstGeom>
        </p:spPr>
      </p:pic>
      <p:sp>
        <p:nvSpPr>
          <p:cNvPr id="45" name="TextBox 44">
            <a:extLst>
              <a:ext uri="{FF2B5EF4-FFF2-40B4-BE49-F238E27FC236}">
                <a16:creationId xmlns:a16="http://schemas.microsoft.com/office/drawing/2014/main" id="{FB7C841C-4953-174A-A2BC-FFFB51C43D57}"/>
              </a:ext>
            </a:extLst>
          </p:cNvPr>
          <p:cNvSpPr txBox="1"/>
          <p:nvPr/>
        </p:nvSpPr>
        <p:spPr>
          <a:xfrm>
            <a:off x="3007986" y="1535495"/>
            <a:ext cx="5442516" cy="461665"/>
          </a:xfrm>
          <a:prstGeom prst="rect">
            <a:avLst/>
          </a:prstGeom>
          <a:solidFill>
            <a:srgbClr val="FF0000"/>
          </a:solidFill>
        </p:spPr>
        <p:txBody>
          <a:bodyPr wrap="none" rtlCol="0">
            <a:spAutoFit/>
          </a:bodyPr>
          <a:lstStyle/>
          <a:p>
            <a:r>
              <a:rPr lang="en-US" sz="2400" dirty="0">
                <a:ln>
                  <a:solidFill>
                    <a:srgbClr val="FFFF00"/>
                  </a:solidFill>
                </a:ln>
              </a:rPr>
              <a:t>Make sure patient care gets done right</a:t>
            </a:r>
          </a:p>
        </p:txBody>
      </p:sp>
      <p:sp>
        <p:nvSpPr>
          <p:cNvPr id="46" name="TextBox 45">
            <a:extLst>
              <a:ext uri="{FF2B5EF4-FFF2-40B4-BE49-F238E27FC236}">
                <a16:creationId xmlns:a16="http://schemas.microsoft.com/office/drawing/2014/main" id="{FB7C841C-4953-174A-A2BC-FFFB51C43D57}"/>
              </a:ext>
            </a:extLst>
          </p:cNvPr>
          <p:cNvSpPr txBox="1"/>
          <p:nvPr/>
        </p:nvSpPr>
        <p:spPr>
          <a:xfrm>
            <a:off x="2663924" y="6273523"/>
            <a:ext cx="5494563" cy="461665"/>
          </a:xfrm>
          <a:prstGeom prst="rect">
            <a:avLst/>
          </a:prstGeom>
          <a:solidFill>
            <a:srgbClr val="FF0000"/>
          </a:solidFill>
        </p:spPr>
        <p:txBody>
          <a:bodyPr wrap="none" rtlCol="0">
            <a:spAutoFit/>
          </a:bodyPr>
          <a:lstStyle/>
          <a:p>
            <a:r>
              <a:rPr lang="en-US" sz="2400" dirty="0">
                <a:ln>
                  <a:solidFill>
                    <a:srgbClr val="FFFF00"/>
                  </a:solidFill>
                </a:ln>
              </a:rPr>
              <a:t>Keep everyone’s (anyone’s?) attention</a:t>
            </a:r>
          </a:p>
        </p:txBody>
      </p:sp>
      <p:sp>
        <p:nvSpPr>
          <p:cNvPr id="47" name="TextBox 46">
            <a:extLst>
              <a:ext uri="{FF2B5EF4-FFF2-40B4-BE49-F238E27FC236}">
                <a16:creationId xmlns:a16="http://schemas.microsoft.com/office/drawing/2014/main" id="{FB7C841C-4953-174A-A2BC-FFFB51C43D57}"/>
              </a:ext>
            </a:extLst>
          </p:cNvPr>
          <p:cNvSpPr txBox="1"/>
          <p:nvPr/>
        </p:nvSpPr>
        <p:spPr>
          <a:xfrm>
            <a:off x="1741016" y="4734466"/>
            <a:ext cx="7177017" cy="1384995"/>
          </a:xfrm>
          <a:prstGeom prst="rect">
            <a:avLst/>
          </a:prstGeom>
          <a:solidFill>
            <a:srgbClr val="FF0000"/>
          </a:solidFill>
        </p:spPr>
        <p:txBody>
          <a:bodyPr wrap="square" rtlCol="0">
            <a:spAutoFit/>
          </a:bodyPr>
          <a:lstStyle/>
          <a:p>
            <a:pPr algn="ctr"/>
            <a:r>
              <a:rPr lang="en-US" sz="2000" dirty="0">
                <a:ln>
                  <a:solidFill>
                    <a:srgbClr val="FFFF00"/>
                  </a:solidFill>
                </a:ln>
              </a:rPr>
              <a:t>And don’t say anything you will regret, or get frustrated, irritable, </a:t>
            </a:r>
          </a:p>
          <a:p>
            <a:pPr algn="ctr"/>
            <a:r>
              <a:rPr lang="en-US" sz="2000" dirty="0">
                <a:ln>
                  <a:solidFill>
                    <a:srgbClr val="FFFF00"/>
                  </a:solidFill>
                </a:ln>
              </a:rPr>
              <a:t>or otherwise screw up</a:t>
            </a:r>
            <a:r>
              <a:rPr lang="mr-IN" sz="2000" dirty="0">
                <a:ln>
                  <a:solidFill>
                    <a:srgbClr val="FFFF00"/>
                  </a:solidFill>
                </a:ln>
              </a:rPr>
              <a:t>…</a:t>
            </a:r>
            <a:r>
              <a:rPr lang="en-US" sz="2000" dirty="0">
                <a:ln>
                  <a:solidFill>
                    <a:srgbClr val="FFFF00"/>
                  </a:solidFill>
                </a:ln>
              </a:rPr>
              <a:t>.</a:t>
            </a:r>
          </a:p>
          <a:p>
            <a:endParaRPr lang="en-US" sz="2400" dirty="0">
              <a:ln>
                <a:solidFill>
                  <a:srgbClr val="FFFF00"/>
                </a:solidFill>
              </a:ln>
            </a:endParaRPr>
          </a:p>
        </p:txBody>
      </p:sp>
      <p:sp>
        <p:nvSpPr>
          <p:cNvPr id="48" name="TextBox 47">
            <a:extLst>
              <a:ext uri="{FF2B5EF4-FFF2-40B4-BE49-F238E27FC236}">
                <a16:creationId xmlns:a16="http://schemas.microsoft.com/office/drawing/2014/main" id="{5040D0A2-C0EC-7642-AA75-7AC6E0029126}"/>
              </a:ext>
            </a:extLst>
          </p:cNvPr>
          <p:cNvSpPr txBox="1"/>
          <p:nvPr/>
        </p:nvSpPr>
        <p:spPr>
          <a:xfrm>
            <a:off x="8918033" y="3860296"/>
            <a:ext cx="1185428" cy="369332"/>
          </a:xfrm>
          <a:prstGeom prst="rect">
            <a:avLst/>
          </a:prstGeom>
          <a:noFill/>
        </p:spPr>
        <p:txBody>
          <a:bodyPr wrap="none" rtlCol="0">
            <a:spAutoFit/>
          </a:bodyPr>
          <a:lstStyle/>
          <a:p>
            <a:r>
              <a:rPr lang="en-US" dirty="0"/>
              <a:t>Have Fun</a:t>
            </a:r>
          </a:p>
        </p:txBody>
      </p:sp>
      <p:sp>
        <p:nvSpPr>
          <p:cNvPr id="49" name="TextBox 48">
            <a:extLst>
              <a:ext uri="{FF2B5EF4-FFF2-40B4-BE49-F238E27FC236}">
                <a16:creationId xmlns:a16="http://schemas.microsoft.com/office/drawing/2014/main" id="{799C82D6-6C66-8941-AD07-16CEE4ACB39D}"/>
              </a:ext>
            </a:extLst>
          </p:cNvPr>
          <p:cNvSpPr txBox="1"/>
          <p:nvPr/>
        </p:nvSpPr>
        <p:spPr>
          <a:xfrm>
            <a:off x="8918033" y="5316517"/>
            <a:ext cx="2853666" cy="369332"/>
          </a:xfrm>
          <a:prstGeom prst="rect">
            <a:avLst/>
          </a:prstGeom>
          <a:noFill/>
        </p:spPr>
        <p:txBody>
          <a:bodyPr wrap="none" rtlCol="0">
            <a:spAutoFit/>
          </a:bodyPr>
          <a:lstStyle/>
          <a:p>
            <a:r>
              <a:rPr lang="en-US" dirty="0"/>
              <a:t>Support learner autonomy</a:t>
            </a:r>
          </a:p>
        </p:txBody>
      </p:sp>
      <p:sp>
        <p:nvSpPr>
          <p:cNvPr id="50" name="TextBox 49">
            <a:extLst>
              <a:ext uri="{FF2B5EF4-FFF2-40B4-BE49-F238E27FC236}">
                <a16:creationId xmlns:a16="http://schemas.microsoft.com/office/drawing/2014/main" id="{5040D0A2-C0EC-7642-AA75-7AC6E0029126}"/>
              </a:ext>
            </a:extLst>
          </p:cNvPr>
          <p:cNvSpPr txBox="1"/>
          <p:nvPr/>
        </p:nvSpPr>
        <p:spPr>
          <a:xfrm>
            <a:off x="7788377" y="6135024"/>
            <a:ext cx="3892975" cy="369332"/>
          </a:xfrm>
          <a:prstGeom prst="rect">
            <a:avLst/>
          </a:prstGeom>
          <a:noFill/>
        </p:spPr>
        <p:txBody>
          <a:bodyPr wrap="none" rtlCol="0">
            <a:spAutoFit/>
          </a:bodyPr>
          <a:lstStyle/>
          <a:p>
            <a:r>
              <a:rPr lang="en-US" dirty="0"/>
              <a:t>Make sure not inhibiting patient care</a:t>
            </a:r>
          </a:p>
        </p:txBody>
      </p:sp>
    </p:spTree>
    <p:extLst>
      <p:ext uri="{BB962C8B-B14F-4D97-AF65-F5344CB8AC3E}">
        <p14:creationId xmlns:p14="http://schemas.microsoft.com/office/powerpoint/2010/main" val="108679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dissolv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dissolv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ssolv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dissolve">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5">
                                            <p:txEl>
                                              <p:pRg st="0" end="0"/>
                                            </p:txEl>
                                          </p:spTgt>
                                        </p:tgtEl>
                                        <p:attrNameLst>
                                          <p:attrName>style.visibility</p:attrName>
                                        </p:attrNameLst>
                                      </p:cBhvr>
                                      <p:to>
                                        <p:strVal val="visible"/>
                                      </p:to>
                                    </p:set>
                                    <p:animEffect transition="in" filter="dissolve">
                                      <p:cBhvr>
                                        <p:cTn id="32" dur="500"/>
                                        <p:tgtEl>
                                          <p:spTgt spid="4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2">
                                            <p:txEl>
                                              <p:pRg st="0" end="0"/>
                                            </p:txEl>
                                          </p:spTgt>
                                        </p:tgtEl>
                                        <p:attrNameLst>
                                          <p:attrName>style.visibility</p:attrName>
                                        </p:attrNameLst>
                                      </p:cBhvr>
                                      <p:to>
                                        <p:strVal val="visible"/>
                                      </p:to>
                                    </p:set>
                                    <p:animEffect transition="in" filter="dissolve">
                                      <p:cBhvr>
                                        <p:cTn id="37" dur="5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dissolv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23">
                                            <p:txEl>
                                              <p:pRg st="0" end="0"/>
                                            </p:txEl>
                                          </p:spTgt>
                                        </p:tgtEl>
                                        <p:attrNameLst>
                                          <p:attrName>style.visibility</p:attrName>
                                        </p:attrNameLst>
                                      </p:cBhvr>
                                      <p:to>
                                        <p:strVal val="visible"/>
                                      </p:to>
                                    </p:set>
                                    <p:animEffect transition="in" filter="dissolve">
                                      <p:cBhvr>
                                        <p:cTn id="47" dur="500"/>
                                        <p:tgtEl>
                                          <p:spTgt spid="23">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5">
                                            <p:txEl>
                                              <p:pRg st="0" end="0"/>
                                            </p:txEl>
                                          </p:spTgt>
                                        </p:tgtEl>
                                        <p:attrNameLst>
                                          <p:attrName>style.visibility</p:attrName>
                                        </p:attrNameLst>
                                      </p:cBhvr>
                                      <p:to>
                                        <p:strVal val="visible"/>
                                      </p:to>
                                    </p:set>
                                    <p:animEffect transition="in" filter="dissolve">
                                      <p:cBhvr>
                                        <p:cTn id="52" dur="500"/>
                                        <p:tgtEl>
                                          <p:spTgt spid="35">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49">
                                            <p:txEl>
                                              <p:pRg st="0" end="0"/>
                                            </p:txEl>
                                          </p:spTgt>
                                        </p:tgtEl>
                                        <p:attrNameLst>
                                          <p:attrName>style.visibility</p:attrName>
                                        </p:attrNameLst>
                                      </p:cBhvr>
                                      <p:to>
                                        <p:strVal val="visible"/>
                                      </p:to>
                                    </p:set>
                                    <p:animEffect transition="in" filter="dissolve">
                                      <p:cBhvr>
                                        <p:cTn id="57" dur="500"/>
                                        <p:tgtEl>
                                          <p:spTgt spid="49">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5">
                                            <p:txEl>
                                              <p:pRg st="0" end="0"/>
                                            </p:txEl>
                                          </p:spTgt>
                                        </p:tgtEl>
                                        <p:attrNameLst>
                                          <p:attrName>style.visibility</p:attrName>
                                        </p:attrNameLst>
                                      </p:cBhvr>
                                      <p:to>
                                        <p:strVal val="visible"/>
                                      </p:to>
                                    </p:set>
                                    <p:animEffect transition="in" filter="dissolve">
                                      <p:cBhvr>
                                        <p:cTn id="62" dur="500"/>
                                        <p:tgtEl>
                                          <p:spTgt spid="15">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dissolve">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9" presetClass="entr" presetSubtype="0" fill="hold" grpId="0" nodeType="clickEffect">
                                  <p:stCondLst>
                                    <p:cond delay="0"/>
                                  </p:stCondLst>
                                  <p:childTnLst>
                                    <p:set>
                                      <p:cBhvr>
                                        <p:cTn id="71" dur="1" fill="hold">
                                          <p:stCondLst>
                                            <p:cond delay="0"/>
                                          </p:stCondLst>
                                        </p:cTn>
                                        <p:tgtEl>
                                          <p:spTgt spid="48"/>
                                        </p:tgtEl>
                                        <p:attrNameLst>
                                          <p:attrName>style.visibility</p:attrName>
                                        </p:attrNameLst>
                                      </p:cBhvr>
                                      <p:to>
                                        <p:strVal val="visible"/>
                                      </p:to>
                                    </p:set>
                                    <p:animEffect transition="in" filter="dissolve">
                                      <p:cBhvr>
                                        <p:cTn id="72" dur="500"/>
                                        <p:tgtEl>
                                          <p:spTgt spid="48"/>
                                        </p:tgtEl>
                                      </p:cBhvr>
                                    </p:animEffect>
                                  </p:childTnLst>
                                </p:cTn>
                              </p:par>
                            </p:childTnLst>
                          </p:cTn>
                        </p:par>
                      </p:childTnLst>
                    </p:cTn>
                  </p:par>
                  <p:par>
                    <p:cTn id="73" fill="hold">
                      <p:stCondLst>
                        <p:cond delay="indefinite"/>
                      </p:stCondLst>
                      <p:childTnLst>
                        <p:par>
                          <p:cTn id="74" fill="hold">
                            <p:stCondLst>
                              <p:cond delay="0"/>
                            </p:stCondLst>
                            <p:childTnLst>
                              <p:par>
                                <p:cTn id="75" presetID="9" presetClass="entr" presetSubtype="0" fill="hold" grpId="0" nodeType="clickEffect">
                                  <p:stCondLst>
                                    <p:cond delay="0"/>
                                  </p:stCondLst>
                                  <p:childTnLst>
                                    <p:set>
                                      <p:cBhvr>
                                        <p:cTn id="76" dur="1" fill="hold">
                                          <p:stCondLst>
                                            <p:cond delay="0"/>
                                          </p:stCondLst>
                                        </p:cTn>
                                        <p:tgtEl>
                                          <p:spTgt spid="46"/>
                                        </p:tgtEl>
                                        <p:attrNameLst>
                                          <p:attrName>style.visibility</p:attrName>
                                        </p:attrNameLst>
                                      </p:cBhvr>
                                      <p:to>
                                        <p:strVal val="visible"/>
                                      </p:to>
                                    </p:set>
                                    <p:animEffect transition="in" filter="dissolve">
                                      <p:cBhvr>
                                        <p:cTn id="77" dur="500"/>
                                        <p:tgtEl>
                                          <p:spTgt spid="46"/>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47"/>
                                        </p:tgtEl>
                                        <p:attrNameLst>
                                          <p:attrName>style.visibility</p:attrName>
                                        </p:attrNameLst>
                                      </p:cBhvr>
                                      <p:to>
                                        <p:strVal val="visible"/>
                                      </p:to>
                                    </p:set>
                                    <p:animEffect transition="in" filter="dissolve">
                                      <p:cBhvr>
                                        <p:cTn id="8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p:bldP spid="19" grpId="0"/>
      <p:bldP spid="42" grpId="0"/>
      <p:bldP spid="46" grpId="0" animBg="1"/>
      <p:bldP spid="47" grpId="0" animBg="1"/>
      <p:bldP spid="48" grpId="0"/>
      <p:bldP spid="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609690" y="84022"/>
            <a:ext cx="7958331" cy="1077229"/>
          </a:xfrm>
        </p:spPr>
        <p:txBody>
          <a:bodyPr>
            <a:normAutofit fontScale="90000"/>
          </a:bodyPr>
          <a:lstStyle/>
          <a:p>
            <a:r>
              <a:rPr lang="en-US" dirty="0">
                <a:solidFill>
                  <a:srgbClr val="FFFF00"/>
                </a:solidFill>
              </a:rPr>
              <a:t>What are we trying to do during attending rounds in 2021?</a:t>
            </a:r>
          </a:p>
        </p:txBody>
      </p:sp>
      <p:sp>
        <p:nvSpPr>
          <p:cNvPr id="4" name="Cloud 3"/>
          <p:cNvSpPr/>
          <p:nvPr/>
        </p:nvSpPr>
        <p:spPr>
          <a:xfrm>
            <a:off x="4362824" y="1135529"/>
            <a:ext cx="7545293" cy="3331883"/>
          </a:xfrm>
          <a:prstGeom prst="clou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solidFill>
                  <a:srgbClr val="FFFF00"/>
                </a:solidFill>
              </a:rPr>
              <a:t>1-  </a:t>
            </a:r>
            <a:r>
              <a:rPr lang="en-US" sz="2400" dirty="0">
                <a:solidFill>
                  <a:srgbClr val="FFFF00"/>
                </a:solidFill>
              </a:rPr>
              <a:t>Make sure our patients do well</a:t>
            </a:r>
          </a:p>
          <a:p>
            <a:pPr algn="ctr"/>
            <a:r>
              <a:rPr lang="en-US" sz="2400" dirty="0">
                <a:solidFill>
                  <a:srgbClr val="FFFF00"/>
                </a:solidFill>
              </a:rPr>
              <a:t>2-  Make sure our trainees are competent</a:t>
            </a:r>
          </a:p>
          <a:p>
            <a:pPr algn="ctr"/>
            <a:r>
              <a:rPr lang="en-US" sz="2400" dirty="0">
                <a:solidFill>
                  <a:srgbClr val="FFFF00"/>
                </a:solidFill>
              </a:rPr>
              <a:t>3-  Make sure our trainees can practice autonomously by end of residency</a:t>
            </a:r>
          </a:p>
        </p:txBody>
      </p:sp>
      <p:sp>
        <p:nvSpPr>
          <p:cNvPr id="5" name="Cloud 4"/>
          <p:cNvSpPr/>
          <p:nvPr/>
        </p:nvSpPr>
        <p:spPr>
          <a:xfrm>
            <a:off x="-717177" y="2241177"/>
            <a:ext cx="6230471" cy="3558988"/>
          </a:xfrm>
          <a:prstGeom prst="cloud">
            <a:avLst/>
          </a:prstGeom>
          <a:solidFill>
            <a:schemeClr val="accent5">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ln>
                <a:solidFill>
                  <a:srgbClr val="FFFF00"/>
                </a:solidFill>
              </a:ln>
            </a:endParaRPr>
          </a:p>
          <a:p>
            <a:pPr algn="ctr"/>
            <a:r>
              <a:rPr lang="en-US" sz="2400" dirty="0">
                <a:ln>
                  <a:solidFill>
                    <a:srgbClr val="FFFF00"/>
                  </a:solidFill>
                </a:ln>
              </a:rPr>
              <a:t>-Role Model</a:t>
            </a:r>
          </a:p>
          <a:p>
            <a:pPr algn="ctr"/>
            <a:r>
              <a:rPr lang="en-US" sz="2400" dirty="0">
                <a:ln>
                  <a:solidFill>
                    <a:srgbClr val="FFFF00"/>
                  </a:solidFill>
                </a:ln>
              </a:rPr>
              <a:t>-Teach something(s)</a:t>
            </a:r>
          </a:p>
          <a:p>
            <a:pPr algn="ctr"/>
            <a:r>
              <a:rPr lang="en-US" sz="2400" dirty="0">
                <a:ln>
                  <a:solidFill>
                    <a:srgbClr val="FFFF00"/>
                  </a:solidFill>
                </a:ln>
              </a:rPr>
              <a:t>-Observe our trainees at the bedside</a:t>
            </a:r>
          </a:p>
          <a:p>
            <a:pPr algn="ctr"/>
            <a:r>
              <a:rPr lang="en-US" sz="2400" dirty="0">
                <a:ln>
                  <a:solidFill>
                    <a:srgbClr val="FFFF00"/>
                  </a:solidFill>
                </a:ln>
              </a:rPr>
              <a:t>-Spark curiosity</a:t>
            </a:r>
          </a:p>
          <a:p>
            <a:pPr algn="ctr"/>
            <a:r>
              <a:rPr lang="en-US" sz="2400" dirty="0">
                <a:ln>
                  <a:solidFill>
                    <a:srgbClr val="FFFF00"/>
                  </a:solidFill>
                </a:ln>
              </a:rPr>
              <a:t>-Stimulate a spirit of inquiry</a:t>
            </a:r>
          </a:p>
          <a:p>
            <a:pPr algn="ctr"/>
            <a:r>
              <a:rPr lang="en-US" sz="2400" dirty="0">
                <a:ln>
                  <a:solidFill>
                    <a:srgbClr val="FFFF00"/>
                  </a:solidFill>
                </a:ln>
              </a:rPr>
              <a:t>-</a:t>
            </a:r>
            <a:r>
              <a:rPr lang="en-US" sz="2400">
                <a:ln>
                  <a:solidFill>
                    <a:srgbClr val="FFFF00"/>
                  </a:solidFill>
                </a:ln>
              </a:rPr>
              <a:t>Keep learners </a:t>
            </a:r>
            <a:r>
              <a:rPr lang="en-US" sz="2400" dirty="0">
                <a:ln>
                  <a:solidFill>
                    <a:srgbClr val="FFFF00"/>
                  </a:solidFill>
                </a:ln>
              </a:rPr>
              <a:t>happy/healthy</a:t>
            </a:r>
          </a:p>
          <a:p>
            <a:endParaRPr lang="en-US" dirty="0"/>
          </a:p>
        </p:txBody>
      </p:sp>
    </p:spTree>
    <p:extLst>
      <p:ext uri="{BB962C8B-B14F-4D97-AF65-F5344CB8AC3E}">
        <p14:creationId xmlns:p14="http://schemas.microsoft.com/office/powerpoint/2010/main" val="293020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dissolv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dissolv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dissolve">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dissolve">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dissolve">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dissolve">
                                      <p:cBhvr>
                                        <p:cTn id="47" dur="500"/>
                                        <p:tgtEl>
                                          <p:spTgt spid="5">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5">
                                            <p:txEl>
                                              <p:pRg st="5" end="5"/>
                                            </p:txEl>
                                          </p:spTgt>
                                        </p:tgtEl>
                                        <p:attrNameLst>
                                          <p:attrName>style.visibility</p:attrName>
                                        </p:attrNameLst>
                                      </p:cBhvr>
                                      <p:to>
                                        <p:strVal val="visible"/>
                                      </p:to>
                                    </p:set>
                                    <p:animEffect transition="in" filter="dissolve">
                                      <p:cBhvr>
                                        <p:cTn id="52" dur="500"/>
                                        <p:tgtEl>
                                          <p:spTgt spid="5">
                                            <p:txEl>
                                              <p:pRg st="5" end="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5">
                                            <p:txEl>
                                              <p:pRg st="6" end="6"/>
                                            </p:txEl>
                                          </p:spTgt>
                                        </p:tgtEl>
                                        <p:attrNameLst>
                                          <p:attrName>style.visibility</p:attrName>
                                        </p:attrNameLst>
                                      </p:cBhvr>
                                      <p:to>
                                        <p:strVal val="visible"/>
                                      </p:to>
                                    </p:set>
                                    <p:animEffect transition="in" filter="dissolve">
                                      <p:cBhvr>
                                        <p:cTn id="5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0" y="6451"/>
            <a:ext cx="9753600" cy="1154097"/>
          </a:xfrm>
        </p:spPr>
        <p:txBody>
          <a:bodyPr/>
          <a:lstStyle/>
          <a:p>
            <a:r>
              <a:rPr lang="en-US" dirty="0">
                <a:solidFill>
                  <a:srgbClr val="FFFF00"/>
                </a:solidFill>
              </a:rPr>
              <a:t>So how do we do all these things?</a:t>
            </a:r>
          </a:p>
        </p:txBody>
      </p:sp>
      <p:pic>
        <p:nvPicPr>
          <p:cNvPr id="3" name="Picture 2" descr="IMG_1762.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4800" y="1168400"/>
            <a:ext cx="5689600" cy="5689600"/>
          </a:xfrm>
          <a:prstGeom prst="rect">
            <a:avLst/>
          </a:prstGeom>
        </p:spPr>
      </p:pic>
    </p:spTree>
    <p:extLst>
      <p:ext uri="{BB962C8B-B14F-4D97-AF65-F5344CB8AC3E}">
        <p14:creationId xmlns:p14="http://schemas.microsoft.com/office/powerpoint/2010/main" val="28799619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666376" y="2800413"/>
            <a:ext cx="9753600" cy="1154097"/>
          </a:xfrm>
        </p:spPr>
        <p:txBody>
          <a:bodyPr>
            <a:noAutofit/>
          </a:bodyPr>
          <a:lstStyle/>
          <a:p>
            <a:r>
              <a:rPr lang="en-US" dirty="0">
                <a:solidFill>
                  <a:srgbClr val="FFFF00"/>
                </a:solidFill>
              </a:rPr>
              <a:t>Part 3:</a:t>
            </a:r>
            <a:br>
              <a:rPr lang="en-US" dirty="0">
                <a:solidFill>
                  <a:srgbClr val="FFFF00"/>
                </a:solidFill>
              </a:rPr>
            </a:br>
            <a:br>
              <a:rPr lang="en-US" dirty="0">
                <a:solidFill>
                  <a:srgbClr val="FFFF00"/>
                </a:solidFill>
              </a:rPr>
            </a:br>
            <a:r>
              <a:rPr lang="en-US" dirty="0">
                <a:solidFill>
                  <a:srgbClr val="FFFF00"/>
                </a:solidFill>
              </a:rPr>
              <a:t>15 Tips—For Educational and Efficient attending rounds</a:t>
            </a:r>
          </a:p>
        </p:txBody>
      </p:sp>
    </p:spTree>
    <p:extLst>
      <p:ext uri="{BB962C8B-B14F-4D97-AF65-F5344CB8AC3E}">
        <p14:creationId xmlns:p14="http://schemas.microsoft.com/office/powerpoint/2010/main" val="531333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666376" y="1359764"/>
            <a:ext cx="9753600" cy="1154097"/>
          </a:xfrm>
        </p:spPr>
        <p:txBody>
          <a:bodyPr>
            <a:normAutofit fontScale="90000"/>
          </a:bodyPr>
          <a:lstStyle/>
          <a:p>
            <a:r>
              <a:rPr lang="en-US" dirty="0">
                <a:solidFill>
                  <a:srgbClr val="FFFF00"/>
                </a:solidFill>
              </a:rPr>
              <a:t>Tip 1—</a:t>
            </a:r>
            <a:br>
              <a:rPr lang="en-US" dirty="0">
                <a:solidFill>
                  <a:srgbClr val="FFFF00"/>
                </a:solidFill>
              </a:rPr>
            </a:br>
            <a:r>
              <a:rPr lang="en-US" dirty="0">
                <a:solidFill>
                  <a:srgbClr val="FFFF00"/>
                </a:solidFill>
              </a:rPr>
              <a:t>REFLECT</a:t>
            </a:r>
            <a:r>
              <a:rPr lang="en-US" dirty="0">
                <a:solidFill>
                  <a:srgbClr val="FFFF00"/>
                </a:solidFill>
                <a:sym typeface="Wingdings"/>
              </a:rPr>
              <a:t></a:t>
            </a:r>
            <a:br>
              <a:rPr lang="en-US" dirty="0">
                <a:solidFill>
                  <a:srgbClr val="FFFF00"/>
                </a:solidFill>
              </a:rPr>
            </a:br>
            <a:r>
              <a:rPr lang="en-US" dirty="0">
                <a:solidFill>
                  <a:srgbClr val="FFFF00"/>
                </a:solidFill>
              </a:rPr>
              <a:t>Figure out what you want </a:t>
            </a:r>
            <a:r>
              <a:rPr lang="en-US" i="1" dirty="0">
                <a:solidFill>
                  <a:srgbClr val="FFFF00"/>
                </a:solidFill>
              </a:rPr>
              <a:t>your </a:t>
            </a:r>
            <a:r>
              <a:rPr lang="en-US" dirty="0">
                <a:solidFill>
                  <a:srgbClr val="FFFF00"/>
                </a:solidFill>
              </a:rPr>
              <a:t>attending rounds to be--</a:t>
            </a:r>
          </a:p>
        </p:txBody>
      </p:sp>
      <p:sp>
        <p:nvSpPr>
          <p:cNvPr id="3" name="Content Placeholder 2">
            <a:extLst>
              <a:ext uri="{FF2B5EF4-FFF2-40B4-BE49-F238E27FC236}">
                <a16:creationId xmlns:a16="http://schemas.microsoft.com/office/drawing/2014/main" id="{CB966BF9-8A85-6E4E-BCB5-51921A22C403}"/>
              </a:ext>
            </a:extLst>
          </p:cNvPr>
          <p:cNvSpPr>
            <a:spLocks noGrp="1"/>
          </p:cNvSpPr>
          <p:nvPr>
            <p:ph idx="1"/>
          </p:nvPr>
        </p:nvSpPr>
        <p:spPr>
          <a:xfrm>
            <a:off x="666376" y="2769834"/>
            <a:ext cx="10306424" cy="3539527"/>
          </a:xfrm>
        </p:spPr>
        <p:txBody>
          <a:bodyPr/>
          <a:lstStyle/>
          <a:p>
            <a:r>
              <a:rPr lang="en-US" sz="2800" dirty="0"/>
              <a:t>Take yourself out for a (re)treat</a:t>
            </a:r>
          </a:p>
          <a:p>
            <a:r>
              <a:rPr lang="en-US" sz="2800" dirty="0"/>
              <a:t>Decide what your priorities are on attending rounds</a:t>
            </a:r>
          </a:p>
          <a:p>
            <a:r>
              <a:rPr lang="en-US" sz="2800" dirty="0"/>
              <a:t>Adjust this to where your talents are—what are you good at?</a:t>
            </a:r>
          </a:p>
          <a:p>
            <a:r>
              <a:rPr lang="en-US" sz="2800" dirty="0"/>
              <a:t>What are you passionate about?</a:t>
            </a:r>
          </a:p>
          <a:p>
            <a:r>
              <a:rPr lang="en-US" sz="2800" dirty="0"/>
              <a:t>Make a “mission statement” or list some goals</a:t>
            </a:r>
          </a:p>
          <a:p>
            <a:pPr marL="45720" indent="0">
              <a:buNone/>
            </a:pPr>
            <a:endParaRPr lang="en-US" dirty="0"/>
          </a:p>
        </p:txBody>
      </p:sp>
    </p:spTree>
    <p:extLst>
      <p:ext uri="{BB962C8B-B14F-4D97-AF65-F5344CB8AC3E}">
        <p14:creationId xmlns:p14="http://schemas.microsoft.com/office/powerpoint/2010/main" val="420729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1117-202C-B241-9E6F-0B51960823C1}"/>
              </a:ext>
            </a:extLst>
          </p:cNvPr>
          <p:cNvSpPr>
            <a:spLocks noGrp="1"/>
          </p:cNvSpPr>
          <p:nvPr>
            <p:ph type="title"/>
          </p:nvPr>
        </p:nvSpPr>
        <p:spPr>
          <a:xfrm>
            <a:off x="472067" y="574560"/>
            <a:ext cx="9943171" cy="1388055"/>
          </a:xfrm>
        </p:spPr>
        <p:txBody>
          <a:bodyPr>
            <a:normAutofit/>
          </a:bodyPr>
          <a:lstStyle/>
          <a:p>
            <a:r>
              <a:rPr lang="en-US" dirty="0">
                <a:solidFill>
                  <a:srgbClr val="FFFF00"/>
                </a:solidFill>
              </a:rPr>
              <a:t>What we all want to hear at the end of a rotation as a wards attending: </a:t>
            </a:r>
          </a:p>
        </p:txBody>
      </p:sp>
      <p:sp>
        <p:nvSpPr>
          <p:cNvPr id="3" name="Content Placeholder 2">
            <a:extLst>
              <a:ext uri="{FF2B5EF4-FFF2-40B4-BE49-F238E27FC236}">
                <a16:creationId xmlns:a16="http://schemas.microsoft.com/office/drawing/2014/main" id="{3FBA32F0-1BE1-5545-9621-572B21A2F19D}"/>
              </a:ext>
            </a:extLst>
          </p:cNvPr>
          <p:cNvSpPr>
            <a:spLocks noGrp="1"/>
          </p:cNvSpPr>
          <p:nvPr>
            <p:ph idx="1"/>
          </p:nvPr>
        </p:nvSpPr>
        <p:spPr>
          <a:xfrm>
            <a:off x="1219200" y="2319454"/>
            <a:ext cx="9753600" cy="4360126"/>
          </a:xfrm>
        </p:spPr>
        <p:txBody>
          <a:bodyPr>
            <a:normAutofit lnSpcReduction="10000"/>
          </a:bodyPr>
          <a:lstStyle/>
          <a:p>
            <a:r>
              <a:rPr lang="en-US" dirty="0"/>
              <a:t>You taught us a lot</a:t>
            </a:r>
          </a:p>
          <a:p>
            <a:r>
              <a:rPr lang="en-US" dirty="0"/>
              <a:t>You gave us enough autonomy</a:t>
            </a:r>
          </a:p>
          <a:p>
            <a:r>
              <a:rPr lang="en-US" dirty="0"/>
              <a:t>You gave us enough backup when we weren’t sure what to do</a:t>
            </a:r>
          </a:p>
          <a:p>
            <a:r>
              <a:rPr lang="en-US" dirty="0"/>
              <a:t>We had FUN</a:t>
            </a:r>
          </a:p>
          <a:p>
            <a:endParaRPr lang="en-US" dirty="0"/>
          </a:p>
          <a:p>
            <a:r>
              <a:rPr lang="en-US" dirty="0"/>
              <a:t>And bonus feedback….</a:t>
            </a:r>
          </a:p>
          <a:p>
            <a:endParaRPr lang="en-US" dirty="0"/>
          </a:p>
          <a:p>
            <a:endParaRPr lang="en-US" dirty="0"/>
          </a:p>
          <a:p>
            <a:r>
              <a:rPr lang="en-US" dirty="0"/>
              <a:t>You were a good role model</a:t>
            </a:r>
          </a:p>
          <a:p>
            <a:r>
              <a:rPr lang="en-US" dirty="0"/>
              <a:t>You were great with patients</a:t>
            </a:r>
          </a:p>
          <a:p>
            <a:r>
              <a:rPr lang="en-US" dirty="0"/>
              <a:t>You inspired us to be better doctors and learners</a:t>
            </a:r>
          </a:p>
          <a:p>
            <a:r>
              <a:rPr lang="en-US" dirty="0"/>
              <a:t>We took good care of our patients during our time with you</a:t>
            </a:r>
          </a:p>
        </p:txBody>
      </p:sp>
    </p:spTree>
    <p:extLst>
      <p:ext uri="{BB962C8B-B14F-4D97-AF65-F5344CB8AC3E}">
        <p14:creationId xmlns:p14="http://schemas.microsoft.com/office/powerpoint/2010/main" val="325753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dissolve">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dissolv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dissolv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dissolve">
                                      <p:cBhvr>
                                        <p:cTn id="4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965" y="857422"/>
            <a:ext cx="9753600" cy="1154097"/>
          </a:xfrm>
        </p:spPr>
        <p:txBody>
          <a:bodyPr/>
          <a:lstStyle/>
          <a:p>
            <a:r>
              <a:rPr lang="en-US" dirty="0">
                <a:solidFill>
                  <a:srgbClr val="FFFF00"/>
                </a:solidFill>
              </a:rPr>
              <a:t>My goals </a:t>
            </a:r>
          </a:p>
        </p:txBody>
      </p:sp>
      <p:sp>
        <p:nvSpPr>
          <p:cNvPr id="3" name="Content Placeholder 2"/>
          <p:cNvSpPr>
            <a:spLocks noGrp="1"/>
          </p:cNvSpPr>
          <p:nvPr>
            <p:ph idx="1"/>
          </p:nvPr>
        </p:nvSpPr>
        <p:spPr/>
        <p:txBody>
          <a:bodyPr>
            <a:normAutofit/>
          </a:bodyPr>
          <a:lstStyle/>
          <a:p>
            <a:pPr marL="45720" indent="0">
              <a:buNone/>
            </a:pPr>
            <a:r>
              <a:rPr lang="en-US" sz="2800" dirty="0">
                <a:solidFill>
                  <a:srgbClr val="FFFFFF"/>
                </a:solidFill>
              </a:rPr>
              <a:t>-Take good care of patients</a:t>
            </a:r>
          </a:p>
          <a:p>
            <a:pPr marL="45720" indent="0">
              <a:buNone/>
            </a:pPr>
            <a:r>
              <a:rPr lang="en-US" sz="2800" dirty="0">
                <a:solidFill>
                  <a:srgbClr val="FFFFFF"/>
                </a:solidFill>
              </a:rPr>
              <a:t>-Embrace “thin ice”</a:t>
            </a:r>
          </a:p>
          <a:p>
            <a:pPr marL="45720" indent="0">
              <a:buNone/>
            </a:pPr>
            <a:r>
              <a:rPr lang="en-US" sz="2800" dirty="0">
                <a:solidFill>
                  <a:srgbClr val="FFFFFF"/>
                </a:solidFill>
              </a:rPr>
              <a:t>-Teach students &amp; residents to observe better and look more carefully</a:t>
            </a:r>
          </a:p>
          <a:p>
            <a:pPr marL="45720" indent="0">
              <a:buNone/>
            </a:pPr>
            <a:r>
              <a:rPr lang="en-US" sz="2800" dirty="0">
                <a:solidFill>
                  <a:srgbClr val="FFFFFF"/>
                </a:solidFill>
              </a:rPr>
              <a:t>-Make sure learners </a:t>
            </a:r>
            <a:r>
              <a:rPr lang="en-US" sz="2800" u="sng" dirty="0">
                <a:solidFill>
                  <a:srgbClr val="FFFFFF"/>
                </a:solidFill>
              </a:rPr>
              <a:t>learn</a:t>
            </a:r>
            <a:r>
              <a:rPr lang="en-US" sz="2800" dirty="0">
                <a:solidFill>
                  <a:srgbClr val="FFFFFF"/>
                </a:solidFill>
              </a:rPr>
              <a:t> something and </a:t>
            </a:r>
            <a:r>
              <a:rPr lang="en-US" sz="2800" u="sng" dirty="0">
                <a:solidFill>
                  <a:srgbClr val="FFFFFF"/>
                </a:solidFill>
              </a:rPr>
              <a:t>have fun</a:t>
            </a:r>
            <a:r>
              <a:rPr lang="en-US" sz="2800" dirty="0">
                <a:solidFill>
                  <a:srgbClr val="FFFFFF"/>
                </a:solidFill>
              </a:rPr>
              <a:t> at the bedside</a:t>
            </a:r>
          </a:p>
          <a:p>
            <a:pPr marL="45720" indent="0">
              <a:buNone/>
            </a:pPr>
            <a:r>
              <a:rPr lang="en-US" sz="2800" dirty="0">
                <a:solidFill>
                  <a:srgbClr val="FFFFFF"/>
                </a:solidFill>
              </a:rPr>
              <a:t>-</a:t>
            </a:r>
            <a:r>
              <a:rPr lang="en-US" sz="2800" dirty="0">
                <a:solidFill>
                  <a:srgbClr val="FFFF00"/>
                </a:solidFill>
              </a:rPr>
              <a:t>Know what they don’t know and teach that</a:t>
            </a:r>
          </a:p>
        </p:txBody>
      </p:sp>
    </p:spTree>
    <p:extLst>
      <p:ext uri="{BB962C8B-B14F-4D97-AF65-F5344CB8AC3E}">
        <p14:creationId xmlns:p14="http://schemas.microsoft.com/office/powerpoint/2010/main" val="3974330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Know what they don’t know and teach that</a:t>
            </a:r>
            <a:br>
              <a:rPr lang="en-US" dirty="0">
                <a:solidFill>
                  <a:srgbClr val="FFFF00"/>
                </a:solidFill>
              </a:rPr>
            </a:br>
            <a:endParaRPr lang="en-US" dirty="0"/>
          </a:p>
        </p:txBody>
      </p:sp>
      <p:sp>
        <p:nvSpPr>
          <p:cNvPr id="3" name="Content Placeholder 2"/>
          <p:cNvSpPr>
            <a:spLocks noGrp="1"/>
          </p:cNvSpPr>
          <p:nvPr>
            <p:ph idx="1"/>
          </p:nvPr>
        </p:nvSpPr>
        <p:spPr/>
        <p:txBody>
          <a:bodyPr>
            <a:normAutofit/>
          </a:bodyPr>
          <a:lstStyle/>
          <a:p>
            <a:endParaRPr lang="en-US" sz="2800" dirty="0"/>
          </a:p>
        </p:txBody>
      </p:sp>
    </p:spTree>
    <p:extLst>
      <p:ext uri="{BB962C8B-B14F-4D97-AF65-F5344CB8AC3E}">
        <p14:creationId xmlns:p14="http://schemas.microsoft.com/office/powerpoint/2010/main" val="372670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30" y="618363"/>
            <a:ext cx="9753600" cy="1154097"/>
          </a:xfrm>
        </p:spPr>
        <p:txBody>
          <a:bodyPr>
            <a:normAutofit fontScale="90000"/>
          </a:bodyPr>
          <a:lstStyle/>
          <a:p>
            <a:r>
              <a:rPr lang="en-US" dirty="0">
                <a:solidFill>
                  <a:srgbClr val="FFFF00"/>
                </a:solidFill>
              </a:rPr>
              <a:t>Tip 2—</a:t>
            </a:r>
            <a:br>
              <a:rPr lang="en-US" dirty="0">
                <a:solidFill>
                  <a:srgbClr val="FFFF00"/>
                </a:solidFill>
              </a:rPr>
            </a:br>
            <a:r>
              <a:rPr lang="en-US" dirty="0">
                <a:solidFill>
                  <a:srgbClr val="FFFF00"/>
                </a:solidFill>
              </a:rPr>
              <a:t>After you identify goals and talents</a:t>
            </a:r>
          </a:p>
        </p:txBody>
      </p:sp>
      <p:sp>
        <p:nvSpPr>
          <p:cNvPr id="3" name="Content Placeholder 2"/>
          <p:cNvSpPr>
            <a:spLocks noGrp="1"/>
          </p:cNvSpPr>
          <p:nvPr>
            <p:ph idx="1"/>
          </p:nvPr>
        </p:nvSpPr>
        <p:spPr/>
        <p:txBody>
          <a:bodyPr>
            <a:normAutofit/>
          </a:bodyPr>
          <a:lstStyle/>
          <a:p>
            <a:r>
              <a:rPr lang="en-US" sz="2800" dirty="0"/>
              <a:t>Set goals for what you want to get better at</a:t>
            </a:r>
          </a:p>
          <a:p>
            <a:r>
              <a:rPr lang="en-US" sz="2800" dirty="0"/>
              <a:t>Study it &amp; practice it</a:t>
            </a:r>
          </a:p>
        </p:txBody>
      </p:sp>
    </p:spTree>
    <p:extLst>
      <p:ext uri="{BB962C8B-B14F-4D97-AF65-F5344CB8AC3E}">
        <p14:creationId xmlns:p14="http://schemas.microsoft.com/office/powerpoint/2010/main" val="28790694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146" name="AutoShape 4"/>
          <p:cNvCxnSpPr>
            <a:cxnSpLocks noChangeShapeType="1"/>
          </p:cNvCxnSpPr>
          <p:nvPr/>
        </p:nvCxnSpPr>
        <p:spPr bwMode="auto">
          <a:xfrm flipV="1">
            <a:off x="3048000" y="2743200"/>
            <a:ext cx="7721600" cy="2514600"/>
          </a:xfrm>
          <a:prstGeom prst="curvedConnector3">
            <a:avLst>
              <a:gd name="adj1" fmla="val 18639"/>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41986" name="Line 8"/>
          <p:cNvSpPr>
            <a:spLocks noChangeShapeType="1"/>
          </p:cNvSpPr>
          <p:nvPr/>
        </p:nvSpPr>
        <p:spPr bwMode="auto">
          <a:xfrm flipV="1">
            <a:off x="5283200" y="990600"/>
            <a:ext cx="5181600" cy="2438400"/>
          </a:xfrm>
          <a:prstGeom prst="line">
            <a:avLst/>
          </a:prstGeom>
          <a:noFill/>
          <a:ln w="38100">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6148" name="Line 9"/>
          <p:cNvSpPr>
            <a:spLocks noChangeShapeType="1"/>
          </p:cNvSpPr>
          <p:nvPr/>
        </p:nvSpPr>
        <p:spPr bwMode="auto">
          <a:xfrm flipV="1">
            <a:off x="3048000" y="5181600"/>
            <a:ext cx="7924800" cy="762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49" name="Line 10"/>
          <p:cNvSpPr>
            <a:spLocks noChangeShapeType="1"/>
          </p:cNvSpPr>
          <p:nvPr/>
        </p:nvSpPr>
        <p:spPr bwMode="auto">
          <a:xfrm flipV="1">
            <a:off x="3048000" y="914400"/>
            <a:ext cx="0" cy="434340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6150" name="Text Box 12"/>
          <p:cNvSpPr txBox="1">
            <a:spLocks noChangeArrowheads="1"/>
          </p:cNvSpPr>
          <p:nvPr/>
        </p:nvSpPr>
        <p:spPr bwMode="auto">
          <a:xfrm>
            <a:off x="6400800" y="5715000"/>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t>Time</a:t>
            </a:r>
          </a:p>
        </p:txBody>
      </p:sp>
      <p:sp>
        <p:nvSpPr>
          <p:cNvPr id="6151" name="Text Box 13"/>
          <p:cNvSpPr txBox="1">
            <a:spLocks noChangeArrowheads="1"/>
          </p:cNvSpPr>
          <p:nvPr/>
        </p:nvSpPr>
        <p:spPr bwMode="auto">
          <a:xfrm>
            <a:off x="0" y="1981200"/>
            <a:ext cx="274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spcBef>
                <a:spcPct val="50000"/>
              </a:spcBef>
            </a:pPr>
            <a:r>
              <a:rPr lang="en-US" sz="2400" b="1"/>
              <a:t>Performance</a:t>
            </a:r>
          </a:p>
        </p:txBody>
      </p:sp>
      <p:sp>
        <p:nvSpPr>
          <p:cNvPr id="129035" name="Text Box 13"/>
          <p:cNvSpPr txBox="1">
            <a:spLocks noChangeArrowheads="1"/>
          </p:cNvSpPr>
          <p:nvPr/>
        </p:nvSpPr>
        <p:spPr bwMode="auto">
          <a:xfrm>
            <a:off x="6096000" y="609600"/>
            <a:ext cx="3657600"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en-US" sz="3200" b="1">
                <a:solidFill>
                  <a:srgbClr val="FFFF00"/>
                </a:solidFill>
              </a:rPr>
              <a:t>Expert</a:t>
            </a:r>
          </a:p>
        </p:txBody>
      </p:sp>
      <p:sp>
        <p:nvSpPr>
          <p:cNvPr id="129036" name="Text Box 13"/>
          <p:cNvSpPr txBox="1">
            <a:spLocks noChangeArrowheads="1"/>
          </p:cNvSpPr>
          <p:nvPr/>
        </p:nvSpPr>
        <p:spPr bwMode="auto">
          <a:xfrm>
            <a:off x="7112000" y="3352800"/>
            <a:ext cx="3759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spcBef>
                <a:spcPct val="50000"/>
              </a:spcBef>
            </a:pPr>
            <a:r>
              <a:rPr lang="en-US" sz="3200" b="1">
                <a:solidFill>
                  <a:srgbClr val="FFFF00"/>
                </a:solidFill>
              </a:rPr>
              <a:t>Experienced </a:t>
            </a:r>
          </a:p>
        </p:txBody>
      </p:sp>
    </p:spTree>
    <p:extLst>
      <p:ext uri="{BB962C8B-B14F-4D97-AF65-F5344CB8AC3E}">
        <p14:creationId xmlns:p14="http://schemas.microsoft.com/office/powerpoint/2010/main" val="3670656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90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9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animBg="1"/>
      <p:bldP spid="129035" grpId="0"/>
      <p:bldP spid="1290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612" y="693069"/>
            <a:ext cx="9753600" cy="1154097"/>
          </a:xfrm>
        </p:spPr>
        <p:txBody>
          <a:bodyPr>
            <a:normAutofit/>
          </a:bodyPr>
          <a:lstStyle/>
          <a:p>
            <a:r>
              <a:rPr lang="en-US" dirty="0">
                <a:solidFill>
                  <a:srgbClr val="FFFF00"/>
                </a:solidFill>
              </a:rPr>
              <a:t>Examples of goals to get good at</a:t>
            </a:r>
            <a:r>
              <a:rPr lang="mr-IN" dirty="0">
                <a:solidFill>
                  <a:srgbClr val="FFFF00"/>
                </a:solidFill>
              </a:rPr>
              <a:t>…</a:t>
            </a:r>
            <a:endParaRPr lang="en-US" dirty="0">
              <a:solidFill>
                <a:srgbClr val="FFFF00"/>
              </a:solidFill>
            </a:endParaRPr>
          </a:p>
        </p:txBody>
      </p:sp>
      <p:sp>
        <p:nvSpPr>
          <p:cNvPr id="3" name="Content Placeholder 2"/>
          <p:cNvSpPr>
            <a:spLocks noGrp="1"/>
          </p:cNvSpPr>
          <p:nvPr>
            <p:ph idx="1"/>
          </p:nvPr>
        </p:nvSpPr>
        <p:spPr/>
        <p:txBody>
          <a:bodyPr/>
          <a:lstStyle/>
          <a:p>
            <a:r>
              <a:rPr lang="en-US" sz="2400" dirty="0"/>
              <a:t>Auscultation of murmurs</a:t>
            </a:r>
          </a:p>
          <a:p>
            <a:r>
              <a:rPr lang="en-US" sz="2400" dirty="0"/>
              <a:t>Fingernail findings</a:t>
            </a:r>
          </a:p>
          <a:p>
            <a:r>
              <a:rPr lang="en-US" sz="2400" dirty="0"/>
              <a:t>Common Rashes</a:t>
            </a:r>
          </a:p>
          <a:p>
            <a:r>
              <a:rPr lang="en-US" sz="2400" dirty="0"/>
              <a:t>Common odors in disease states</a:t>
            </a:r>
          </a:p>
          <a:p>
            <a:r>
              <a:rPr lang="en-US" sz="2400" dirty="0"/>
              <a:t>Good criteria to use in medical decision making</a:t>
            </a:r>
          </a:p>
          <a:p>
            <a:r>
              <a:rPr lang="en-US" sz="2400" dirty="0"/>
              <a:t>Teaching medical history tidbits</a:t>
            </a:r>
          </a:p>
          <a:p>
            <a:endParaRPr lang="en-US" dirty="0"/>
          </a:p>
          <a:p>
            <a:endParaRPr lang="en-US" dirty="0"/>
          </a:p>
        </p:txBody>
      </p:sp>
    </p:spTree>
    <p:extLst>
      <p:ext uri="{BB962C8B-B14F-4D97-AF65-F5344CB8AC3E}">
        <p14:creationId xmlns:p14="http://schemas.microsoft.com/office/powerpoint/2010/main" val="3521928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dissolve">
                                      <p:cBhvr>
                                        <p:cTn id="19" dur="500"/>
                                        <p:tgtEl>
                                          <p:spTgt spid="3">
                                            <p:txEl>
                                              <p:pRg st="4" end="4"/>
                                            </p:txEl>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dissolv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670" y="1225294"/>
            <a:ext cx="9753600" cy="1154097"/>
          </a:xfrm>
        </p:spPr>
        <p:txBody>
          <a:bodyPr>
            <a:normAutofit fontScale="90000"/>
          </a:bodyPr>
          <a:lstStyle/>
          <a:p>
            <a:r>
              <a:rPr lang="en-US" dirty="0">
                <a:solidFill>
                  <a:srgbClr val="FFFF00"/>
                </a:solidFill>
              </a:rPr>
              <a:t>Tip 3—Setting Expectations</a:t>
            </a:r>
            <a:br>
              <a:rPr lang="en-US" dirty="0">
                <a:solidFill>
                  <a:srgbClr val="FFFF00"/>
                </a:solidFill>
              </a:rPr>
            </a:br>
            <a:r>
              <a:rPr lang="en-US" dirty="0">
                <a:solidFill>
                  <a:srgbClr val="FFFF00"/>
                </a:solidFill>
              </a:rPr>
              <a:t>Email 1-page expectations to team members 1-2 days prior to starting</a:t>
            </a:r>
          </a:p>
        </p:txBody>
      </p:sp>
      <p:sp>
        <p:nvSpPr>
          <p:cNvPr id="3" name="Content Placeholder 2"/>
          <p:cNvSpPr>
            <a:spLocks noGrp="1"/>
          </p:cNvSpPr>
          <p:nvPr>
            <p:ph idx="1"/>
          </p:nvPr>
        </p:nvSpPr>
        <p:spPr/>
        <p:txBody>
          <a:bodyPr>
            <a:normAutofit/>
          </a:bodyPr>
          <a:lstStyle/>
          <a:p>
            <a:r>
              <a:rPr lang="en-US" sz="2800" dirty="0"/>
              <a:t>How </a:t>
            </a:r>
            <a:r>
              <a:rPr lang="en-US" sz="2800" u="sng" dirty="0"/>
              <a:t>you</a:t>
            </a:r>
            <a:r>
              <a:rPr lang="en-US" sz="2800" dirty="0"/>
              <a:t> want rounds to run</a:t>
            </a:r>
          </a:p>
          <a:p>
            <a:r>
              <a:rPr lang="en-US" sz="2800" dirty="0"/>
              <a:t>What you expect from each team member</a:t>
            </a:r>
          </a:p>
          <a:p>
            <a:r>
              <a:rPr lang="en-US" sz="2800" dirty="0"/>
              <a:t>What you like to do on rounds</a:t>
            </a:r>
          </a:p>
          <a:p>
            <a:r>
              <a:rPr lang="en-US" sz="2800" dirty="0"/>
              <a:t>What you don’t like to do on rounds</a:t>
            </a:r>
          </a:p>
          <a:p>
            <a:r>
              <a:rPr lang="en-US" sz="2800" dirty="0"/>
              <a:t>Who is in charge of the rounding “road map”</a:t>
            </a:r>
          </a:p>
          <a:p>
            <a:endParaRPr lang="en-US" sz="2800" dirty="0"/>
          </a:p>
        </p:txBody>
      </p:sp>
    </p:spTree>
    <p:extLst>
      <p:ext uri="{BB962C8B-B14F-4D97-AF65-F5344CB8AC3E}">
        <p14:creationId xmlns:p14="http://schemas.microsoft.com/office/powerpoint/2010/main" val="3902187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788" y="967667"/>
            <a:ext cx="9753600" cy="1154097"/>
          </a:xfrm>
        </p:spPr>
        <p:txBody>
          <a:bodyPr>
            <a:normAutofit fontScale="90000"/>
          </a:bodyPr>
          <a:lstStyle/>
          <a:p>
            <a:r>
              <a:rPr lang="en-US" dirty="0">
                <a:solidFill>
                  <a:srgbClr val="FFFF00"/>
                </a:solidFill>
              </a:rPr>
              <a:t>Tip 4—</a:t>
            </a:r>
            <a:br>
              <a:rPr lang="en-US" dirty="0">
                <a:solidFill>
                  <a:srgbClr val="FFFF00"/>
                </a:solidFill>
              </a:rPr>
            </a:br>
            <a:r>
              <a:rPr lang="en-US" dirty="0">
                <a:solidFill>
                  <a:srgbClr val="FFFF00"/>
                </a:solidFill>
              </a:rPr>
              <a:t>Teach in </a:t>
            </a:r>
            <a:r>
              <a:rPr lang="en-US" u="sng" dirty="0">
                <a:solidFill>
                  <a:srgbClr val="FFFF00"/>
                </a:solidFill>
              </a:rPr>
              <a:t>nibbles</a:t>
            </a:r>
            <a:r>
              <a:rPr lang="en-US" dirty="0">
                <a:solidFill>
                  <a:srgbClr val="FFFF00"/>
                </a:solidFill>
              </a:rPr>
              <a:t> and only what is relevant to each patient</a:t>
            </a:r>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3395619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277906" y="170127"/>
            <a:ext cx="9753600" cy="1154097"/>
          </a:xfrm>
        </p:spPr>
        <p:txBody>
          <a:bodyPr>
            <a:normAutofit fontScale="90000"/>
          </a:bodyPr>
          <a:lstStyle/>
          <a:p>
            <a:r>
              <a:rPr lang="en-US" dirty="0">
                <a:solidFill>
                  <a:srgbClr val="FFFF00"/>
                </a:solidFill>
              </a:rPr>
              <a:t>Tip 5—</a:t>
            </a:r>
            <a:br>
              <a:rPr lang="en-US" dirty="0">
                <a:solidFill>
                  <a:srgbClr val="FFFF00"/>
                </a:solidFill>
              </a:rPr>
            </a:br>
            <a:r>
              <a:rPr lang="en-US" dirty="0">
                <a:solidFill>
                  <a:srgbClr val="FFFF00"/>
                </a:solidFill>
              </a:rPr>
              <a:t>Use “Teaching Scripts”</a:t>
            </a:r>
          </a:p>
        </p:txBody>
      </p:sp>
      <p:pic>
        <p:nvPicPr>
          <p:cNvPr id="4" name="Picture 3" descr="IMG_478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542876" y="2208878"/>
            <a:ext cx="5313283" cy="3984962"/>
          </a:xfrm>
          <a:prstGeom prst="rect">
            <a:avLst/>
          </a:prstGeom>
        </p:spPr>
      </p:pic>
      <p:pic>
        <p:nvPicPr>
          <p:cNvPr id="6" name="Picture 5" descr="IMG_478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60374" y="2274033"/>
            <a:ext cx="5834529" cy="4375897"/>
          </a:xfrm>
          <a:prstGeom prst="rect">
            <a:avLst/>
          </a:prstGeom>
        </p:spPr>
      </p:pic>
    </p:spTree>
    <p:extLst>
      <p:ext uri="{BB962C8B-B14F-4D97-AF65-F5344CB8AC3E}">
        <p14:creationId xmlns:p14="http://schemas.microsoft.com/office/powerpoint/2010/main" val="6140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337671" y="52747"/>
            <a:ext cx="9753600" cy="1154097"/>
          </a:xfrm>
        </p:spPr>
        <p:txBody>
          <a:bodyPr/>
          <a:lstStyle/>
          <a:p>
            <a:r>
              <a:rPr lang="en-US" dirty="0">
                <a:solidFill>
                  <a:srgbClr val="FFFF00"/>
                </a:solidFill>
              </a:rPr>
              <a:t>Examples of Teaching Scripts</a:t>
            </a:r>
          </a:p>
        </p:txBody>
      </p:sp>
      <p:sp>
        <p:nvSpPr>
          <p:cNvPr id="3" name="Content Placeholder 2">
            <a:extLst>
              <a:ext uri="{FF2B5EF4-FFF2-40B4-BE49-F238E27FC236}">
                <a16:creationId xmlns:a16="http://schemas.microsoft.com/office/drawing/2014/main" id="{CB966BF9-8A85-6E4E-BCB5-51921A22C403}"/>
              </a:ext>
            </a:extLst>
          </p:cNvPr>
          <p:cNvSpPr>
            <a:spLocks noGrp="1"/>
          </p:cNvSpPr>
          <p:nvPr>
            <p:ph idx="1"/>
          </p:nvPr>
        </p:nvSpPr>
        <p:spPr>
          <a:xfrm>
            <a:off x="337671" y="1389529"/>
            <a:ext cx="10942917" cy="5334000"/>
          </a:xfrm>
        </p:spPr>
        <p:txBody>
          <a:bodyPr>
            <a:normAutofit/>
          </a:bodyPr>
          <a:lstStyle/>
          <a:p>
            <a:r>
              <a:rPr lang="en-US" sz="2600" dirty="0"/>
              <a:t>Your approach to </a:t>
            </a:r>
            <a:r>
              <a:rPr lang="en-US" sz="2600" dirty="0" err="1"/>
              <a:t>hyponatremia</a:t>
            </a:r>
            <a:endParaRPr lang="en-US" sz="2600" dirty="0"/>
          </a:p>
          <a:p>
            <a:r>
              <a:rPr lang="en-US" sz="2600" dirty="0"/>
              <a:t>How to read a chest radiograph</a:t>
            </a:r>
          </a:p>
          <a:p>
            <a:r>
              <a:rPr lang="en-US" sz="2600" dirty="0"/>
              <a:t>How to differentiate different systolic murmurs in the same patient</a:t>
            </a:r>
          </a:p>
          <a:p>
            <a:r>
              <a:rPr lang="en-US" sz="2600" dirty="0"/>
              <a:t>How to find the JVP using tangential light</a:t>
            </a:r>
          </a:p>
          <a:p>
            <a:r>
              <a:rPr lang="en-US" sz="2600" dirty="0"/>
              <a:t>How to read an EKG</a:t>
            </a:r>
          </a:p>
          <a:p>
            <a:r>
              <a:rPr lang="en-US" sz="2600" dirty="0"/>
              <a:t>Skin findings in Cirrhosis</a:t>
            </a:r>
          </a:p>
          <a:p>
            <a:r>
              <a:rPr lang="en-US" sz="2600" dirty="0"/>
              <a:t>Well’s Criteria</a:t>
            </a:r>
            <a:endParaRPr lang="en-US" dirty="0"/>
          </a:p>
          <a:p>
            <a:endParaRPr lang="en-US" dirty="0"/>
          </a:p>
        </p:txBody>
      </p:sp>
    </p:spTree>
    <p:extLst>
      <p:ext uri="{BB962C8B-B14F-4D97-AF65-F5344CB8AC3E}">
        <p14:creationId xmlns:p14="http://schemas.microsoft.com/office/powerpoint/2010/main" val="206801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082" y="573539"/>
            <a:ext cx="9753600" cy="1154097"/>
          </a:xfrm>
        </p:spPr>
        <p:txBody>
          <a:bodyPr/>
          <a:lstStyle/>
          <a:p>
            <a:r>
              <a:rPr lang="en-US" dirty="0">
                <a:solidFill>
                  <a:srgbClr val="FFFF00"/>
                </a:solidFill>
              </a:rPr>
              <a:t>Teaching Scripts</a:t>
            </a:r>
          </a:p>
        </p:txBody>
      </p:sp>
      <p:sp>
        <p:nvSpPr>
          <p:cNvPr id="3" name="Content Placeholder 2"/>
          <p:cNvSpPr>
            <a:spLocks noGrp="1"/>
          </p:cNvSpPr>
          <p:nvPr>
            <p:ph idx="1"/>
          </p:nvPr>
        </p:nvSpPr>
        <p:spPr/>
        <p:txBody>
          <a:bodyPr>
            <a:normAutofit/>
          </a:bodyPr>
          <a:lstStyle/>
          <a:p>
            <a:r>
              <a:rPr lang="en-US" sz="3200" dirty="0"/>
              <a:t>Build your scripts around what most students &amp; residents don’t know (but encounter a lot)</a:t>
            </a:r>
          </a:p>
          <a:p>
            <a:r>
              <a:rPr lang="en-US" sz="3200" dirty="0"/>
              <a:t>How long does Furosemide (Lasix) last? Oral? IV?</a:t>
            </a:r>
          </a:p>
        </p:txBody>
      </p:sp>
    </p:spTree>
    <p:extLst>
      <p:ext uri="{BB962C8B-B14F-4D97-AF65-F5344CB8AC3E}">
        <p14:creationId xmlns:p14="http://schemas.microsoft.com/office/powerpoint/2010/main" val="85479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439B9-E51C-E44D-9D89-4EACBE3CA033}"/>
              </a:ext>
            </a:extLst>
          </p:cNvPr>
          <p:cNvSpPr>
            <a:spLocks noGrp="1"/>
          </p:cNvSpPr>
          <p:nvPr>
            <p:ph type="title"/>
          </p:nvPr>
        </p:nvSpPr>
        <p:spPr>
          <a:xfrm>
            <a:off x="213693" y="464995"/>
            <a:ext cx="7958331" cy="1077229"/>
          </a:xfrm>
        </p:spPr>
        <p:txBody>
          <a:bodyPr>
            <a:normAutofit fontScale="90000"/>
          </a:bodyPr>
          <a:lstStyle/>
          <a:p>
            <a:r>
              <a:rPr lang="en-US" dirty="0">
                <a:solidFill>
                  <a:srgbClr val="FFFF00"/>
                </a:solidFill>
              </a:rPr>
              <a:t>Attending Rounds </a:t>
            </a:r>
            <a:br>
              <a:rPr lang="en-US" dirty="0">
                <a:solidFill>
                  <a:srgbClr val="FFFF00"/>
                </a:solidFill>
              </a:rPr>
            </a:br>
            <a:r>
              <a:rPr lang="en-US" dirty="0">
                <a:solidFill>
                  <a:srgbClr val="FFFF00"/>
                </a:solidFill>
              </a:rPr>
              <a:t>and Work</a:t>
            </a:r>
          </a:p>
        </p:txBody>
      </p:sp>
      <p:sp>
        <p:nvSpPr>
          <p:cNvPr id="5" name="Rounded Rectangle 4">
            <a:extLst>
              <a:ext uri="{FF2B5EF4-FFF2-40B4-BE49-F238E27FC236}">
                <a16:creationId xmlns:a16="http://schemas.microsoft.com/office/drawing/2014/main" id="{DA05AB22-71ED-2146-9E38-B7283198286B}"/>
              </a:ext>
            </a:extLst>
          </p:cNvPr>
          <p:cNvSpPr/>
          <p:nvPr/>
        </p:nvSpPr>
        <p:spPr>
          <a:xfrm>
            <a:off x="2366481" y="2642839"/>
            <a:ext cx="1581051" cy="126566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Housestaff</a:t>
            </a:r>
            <a:endParaRPr lang="en-US" dirty="0"/>
          </a:p>
        </p:txBody>
      </p:sp>
      <p:cxnSp>
        <p:nvCxnSpPr>
          <p:cNvPr id="7" name="Straight Arrow Connector 6">
            <a:extLst>
              <a:ext uri="{FF2B5EF4-FFF2-40B4-BE49-F238E27FC236}">
                <a16:creationId xmlns:a16="http://schemas.microsoft.com/office/drawing/2014/main" id="{1A4FFE24-4A18-D54A-8E62-7125C6C2D62A}"/>
              </a:ext>
            </a:extLst>
          </p:cNvPr>
          <p:cNvCxnSpPr>
            <a:cxnSpLocks/>
          </p:cNvCxnSpPr>
          <p:nvPr/>
        </p:nvCxnSpPr>
        <p:spPr>
          <a:xfrm flipV="1">
            <a:off x="4192859" y="3278459"/>
            <a:ext cx="4427034" cy="1"/>
          </a:xfrm>
          <a:prstGeom prst="straightConnector1">
            <a:avLst/>
          </a:prstGeom>
          <a:ln w="1270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1CE966BF-7742-394A-ACBE-BB93AF285F7C}"/>
              </a:ext>
            </a:extLst>
          </p:cNvPr>
          <p:cNvSpPr/>
          <p:nvPr/>
        </p:nvSpPr>
        <p:spPr>
          <a:xfrm>
            <a:off x="8865220" y="2642839"/>
            <a:ext cx="1581051" cy="1265663"/>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Patient Care</a:t>
            </a:r>
          </a:p>
          <a:p>
            <a:pPr algn="ctr"/>
            <a:r>
              <a:rPr lang="en-US" dirty="0"/>
              <a:t>(Work)</a:t>
            </a:r>
          </a:p>
        </p:txBody>
      </p:sp>
      <p:sp>
        <p:nvSpPr>
          <p:cNvPr id="12" name="Rounded Rectangle 11">
            <a:extLst>
              <a:ext uri="{FF2B5EF4-FFF2-40B4-BE49-F238E27FC236}">
                <a16:creationId xmlns:a16="http://schemas.microsoft.com/office/drawing/2014/main" id="{B5DB0C0A-9071-9C4E-8837-51EA4B3883A8}"/>
              </a:ext>
            </a:extLst>
          </p:cNvPr>
          <p:cNvSpPr/>
          <p:nvPr/>
        </p:nvSpPr>
        <p:spPr>
          <a:xfrm>
            <a:off x="11164185" y="2992707"/>
            <a:ext cx="933669" cy="44186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solidFill>
              </a:rPr>
              <a:t>Education</a:t>
            </a:r>
          </a:p>
        </p:txBody>
      </p:sp>
      <p:cxnSp>
        <p:nvCxnSpPr>
          <p:cNvPr id="13" name="Straight Arrow Connector 12">
            <a:extLst>
              <a:ext uri="{FF2B5EF4-FFF2-40B4-BE49-F238E27FC236}">
                <a16:creationId xmlns:a16="http://schemas.microsoft.com/office/drawing/2014/main" id="{5B8DAC1F-CFC1-6E4C-A6F5-05D56924F66B}"/>
              </a:ext>
            </a:extLst>
          </p:cNvPr>
          <p:cNvCxnSpPr>
            <a:cxnSpLocks/>
            <a:stCxn id="10" idx="3"/>
          </p:cNvCxnSpPr>
          <p:nvPr/>
        </p:nvCxnSpPr>
        <p:spPr>
          <a:xfrm>
            <a:off x="10446271" y="3275671"/>
            <a:ext cx="717914" cy="0"/>
          </a:xfrm>
          <a:prstGeom prst="straightConnector1">
            <a:avLst/>
          </a:prstGeom>
          <a:ln w="44450">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A1BD5DC-AEB9-7843-89D3-EDFD13491C60}"/>
              </a:ext>
            </a:extLst>
          </p:cNvPr>
          <p:cNvPicPr>
            <a:picLocks noChangeAspect="1"/>
          </p:cNvPicPr>
          <p:nvPr/>
        </p:nvPicPr>
        <p:blipFill>
          <a:blip r:embed="rId3"/>
          <a:stretch>
            <a:fillRect/>
          </a:stretch>
        </p:blipFill>
        <p:spPr>
          <a:xfrm>
            <a:off x="5132213" y="464995"/>
            <a:ext cx="2548326" cy="5876693"/>
          </a:xfrm>
          <a:prstGeom prst="rect">
            <a:avLst/>
          </a:prstGeom>
        </p:spPr>
      </p:pic>
    </p:spTree>
    <p:extLst>
      <p:ext uri="{BB962C8B-B14F-4D97-AF65-F5344CB8AC3E}">
        <p14:creationId xmlns:p14="http://schemas.microsoft.com/office/powerpoint/2010/main" val="691539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6" presetClass="entr" presetSubtype="0" fill="hold" grpId="0" nodeType="clickEffect">
                                  <p:stCondLst>
                                    <p:cond delay="0"/>
                                  </p:stCondLst>
                                  <p:iterate type="lt">
                                    <p:tmPct val="10000"/>
                                  </p:iterate>
                                  <p:childTnLst>
                                    <p:set>
                                      <p:cBhvr>
                                        <p:cTn id="11" dur="1" fill="hold">
                                          <p:stCondLst>
                                            <p:cond delay="0"/>
                                          </p:stCondLst>
                                        </p:cTn>
                                        <p:tgtEl>
                                          <p:spTgt spid="12"/>
                                        </p:tgtEl>
                                        <p:attrNameLst>
                                          <p:attrName>style.visibility</p:attrName>
                                        </p:attrNameLst>
                                      </p:cBhvr>
                                      <p:to>
                                        <p:strVal val="visible"/>
                                      </p:to>
                                    </p:set>
                                    <p:anim by="(-#ppt_w*2)" calcmode="lin" valueType="num">
                                      <p:cBhvr rctx="PPT">
                                        <p:cTn id="12" dur="500" autoRev="1" fill="hold">
                                          <p:stCondLst>
                                            <p:cond delay="0"/>
                                          </p:stCondLst>
                                        </p:cTn>
                                        <p:tgtEl>
                                          <p:spTgt spid="12"/>
                                        </p:tgtEl>
                                        <p:attrNameLst>
                                          <p:attrName>ppt_w</p:attrName>
                                        </p:attrNameLst>
                                      </p:cBhvr>
                                    </p:anim>
                                    <p:anim by="(#ppt_w*0.50)" calcmode="lin" valueType="num">
                                      <p:cBhvr>
                                        <p:cTn id="13" dur="500" decel="50000" autoRev="1" fill="hold">
                                          <p:stCondLst>
                                            <p:cond delay="0"/>
                                          </p:stCondLst>
                                        </p:cTn>
                                        <p:tgtEl>
                                          <p:spTgt spid="12"/>
                                        </p:tgtEl>
                                        <p:attrNameLst>
                                          <p:attrName>ppt_x</p:attrName>
                                        </p:attrNameLst>
                                      </p:cBhvr>
                                    </p:anim>
                                    <p:anim from="(-#ppt_h/2)" to="(#ppt_y)" calcmode="lin" valueType="num">
                                      <p:cBhvr>
                                        <p:cTn id="14" dur="1000" fill="hold">
                                          <p:stCondLst>
                                            <p:cond delay="0"/>
                                          </p:stCondLst>
                                        </p:cTn>
                                        <p:tgtEl>
                                          <p:spTgt spid="12"/>
                                        </p:tgtEl>
                                        <p:attrNameLst>
                                          <p:attrName>ppt_y</p:attrName>
                                        </p:attrNameLst>
                                      </p:cBhvr>
                                    </p:anim>
                                    <p:animRot by="21600000">
                                      <p:cBhvr>
                                        <p:cTn id="15" dur="1000" fill="hold">
                                          <p:stCondLst>
                                            <p:cond delay="0"/>
                                          </p:stCondLst>
                                        </p:cTn>
                                        <p:tgtEl>
                                          <p:spTgt spid="12"/>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5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76689" y="-657878"/>
            <a:ext cx="6858000" cy="8280853"/>
          </a:xfrm>
          <a:prstGeom prst="rect">
            <a:avLst/>
          </a:prstGeom>
        </p:spPr>
      </p:pic>
    </p:spTree>
    <p:extLst>
      <p:ext uri="{BB962C8B-B14F-4D97-AF65-F5344CB8AC3E}">
        <p14:creationId xmlns:p14="http://schemas.microsoft.com/office/powerpoint/2010/main" val="2504533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err="1">
                <a:solidFill>
                  <a:srgbClr val="FFFF00"/>
                </a:solidFill>
              </a:rPr>
              <a:t>Dx</a:t>
            </a:r>
            <a:r>
              <a:rPr lang="en-US" sz="6600" dirty="0">
                <a:solidFill>
                  <a:srgbClr val="FFFF00"/>
                </a:solidFill>
              </a:rPr>
              <a:t>:</a:t>
            </a:r>
          </a:p>
        </p:txBody>
      </p:sp>
      <p:sp>
        <p:nvSpPr>
          <p:cNvPr id="3" name="Content Placeholder 2"/>
          <p:cNvSpPr>
            <a:spLocks noGrp="1"/>
          </p:cNvSpPr>
          <p:nvPr>
            <p:ph idx="1"/>
          </p:nvPr>
        </p:nvSpPr>
        <p:spPr/>
        <p:txBody>
          <a:bodyPr>
            <a:normAutofit/>
          </a:bodyPr>
          <a:lstStyle/>
          <a:p>
            <a:r>
              <a:rPr lang="en-US" sz="3600" dirty="0">
                <a:solidFill>
                  <a:srgbClr val="FFFF00"/>
                </a:solidFill>
              </a:rPr>
              <a:t>Smoker’s Face</a:t>
            </a:r>
          </a:p>
        </p:txBody>
      </p:sp>
      <p:pic>
        <p:nvPicPr>
          <p:cNvPr id="4" name="Picture 3" descr="IMG_051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7990162"/>
          </a:xfrm>
          <a:prstGeom prst="rect">
            <a:avLst/>
          </a:prstGeom>
        </p:spPr>
      </p:pic>
    </p:spTree>
    <p:extLst>
      <p:ext uri="{BB962C8B-B14F-4D97-AF65-F5344CB8AC3E}">
        <p14:creationId xmlns:p14="http://schemas.microsoft.com/office/powerpoint/2010/main" val="394674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9332" y="0"/>
            <a:ext cx="8156419" cy="9140997"/>
          </a:xfrm>
          <a:prstGeom prst="rect">
            <a:avLst/>
          </a:prstGeom>
        </p:spPr>
      </p:pic>
    </p:spTree>
    <p:extLst>
      <p:ext uri="{BB962C8B-B14F-4D97-AF65-F5344CB8AC3E}">
        <p14:creationId xmlns:p14="http://schemas.microsoft.com/office/powerpoint/2010/main" val="31245456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258" y="543657"/>
            <a:ext cx="9753600" cy="1154097"/>
          </a:xfrm>
        </p:spPr>
        <p:txBody>
          <a:bodyPr/>
          <a:lstStyle/>
          <a:p>
            <a:r>
              <a:rPr lang="en-US" dirty="0">
                <a:solidFill>
                  <a:srgbClr val="FFFF00"/>
                </a:solidFill>
              </a:rPr>
              <a:t>Smoker’s Face</a:t>
            </a:r>
          </a:p>
        </p:txBody>
      </p:sp>
      <p:pic>
        <p:nvPicPr>
          <p:cNvPr id="4" name="Picture 3" descr="smokers face article screen sho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40535"/>
            <a:ext cx="12192000" cy="6612957"/>
          </a:xfrm>
          <a:prstGeom prst="rect">
            <a:avLst/>
          </a:prstGeom>
        </p:spPr>
      </p:pic>
    </p:spTree>
    <p:extLst>
      <p:ext uri="{BB962C8B-B14F-4D97-AF65-F5344CB8AC3E}">
        <p14:creationId xmlns:p14="http://schemas.microsoft.com/office/powerpoint/2010/main" val="1026770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233082" y="842480"/>
            <a:ext cx="9753600" cy="1154097"/>
          </a:xfrm>
        </p:spPr>
        <p:txBody>
          <a:bodyPr>
            <a:normAutofit fontScale="90000"/>
          </a:bodyPr>
          <a:lstStyle/>
          <a:p>
            <a:r>
              <a:rPr lang="en-US" dirty="0">
                <a:solidFill>
                  <a:srgbClr val="FFFF00"/>
                </a:solidFill>
              </a:rPr>
              <a:t>Tip 6—</a:t>
            </a:r>
            <a:br>
              <a:rPr lang="en-US" dirty="0">
                <a:solidFill>
                  <a:srgbClr val="FFFF00"/>
                </a:solidFill>
              </a:rPr>
            </a:br>
            <a:r>
              <a:rPr lang="en-US" dirty="0">
                <a:solidFill>
                  <a:srgbClr val="FFFF00"/>
                </a:solidFill>
              </a:rPr>
              <a:t>Never round past your allotted time</a:t>
            </a:r>
          </a:p>
        </p:txBody>
      </p:sp>
      <p:sp>
        <p:nvSpPr>
          <p:cNvPr id="3" name="Content Placeholder 2">
            <a:extLst>
              <a:ext uri="{FF2B5EF4-FFF2-40B4-BE49-F238E27FC236}">
                <a16:creationId xmlns:a16="http://schemas.microsoft.com/office/drawing/2014/main" id="{CB966BF9-8A85-6E4E-BCB5-51921A22C403}"/>
              </a:ext>
            </a:extLst>
          </p:cNvPr>
          <p:cNvSpPr>
            <a:spLocks noGrp="1"/>
          </p:cNvSpPr>
          <p:nvPr>
            <p:ph idx="1"/>
          </p:nvPr>
        </p:nvSpPr>
        <p:spPr/>
        <p:txBody>
          <a:bodyPr>
            <a:normAutofit/>
          </a:bodyPr>
          <a:lstStyle/>
          <a:p>
            <a:r>
              <a:rPr lang="en-US" sz="2800" dirty="0"/>
              <a:t>Go see the other patients on your own</a:t>
            </a:r>
          </a:p>
          <a:p>
            <a:r>
              <a:rPr lang="en-US" sz="2800" dirty="0"/>
              <a:t>Circle back with resident/team later</a:t>
            </a:r>
          </a:p>
        </p:txBody>
      </p:sp>
    </p:spTree>
    <p:extLst>
      <p:ext uri="{BB962C8B-B14F-4D97-AF65-F5344CB8AC3E}">
        <p14:creationId xmlns:p14="http://schemas.microsoft.com/office/powerpoint/2010/main" val="39034152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965" y="767775"/>
            <a:ext cx="9753600" cy="1154097"/>
          </a:xfrm>
        </p:spPr>
        <p:txBody>
          <a:bodyPr>
            <a:normAutofit fontScale="90000"/>
          </a:bodyPr>
          <a:lstStyle/>
          <a:p>
            <a:r>
              <a:rPr lang="en-US" dirty="0">
                <a:solidFill>
                  <a:srgbClr val="FFFF00"/>
                </a:solidFill>
              </a:rPr>
              <a:t>Tip 7—</a:t>
            </a:r>
            <a:br>
              <a:rPr lang="en-US" dirty="0">
                <a:solidFill>
                  <a:srgbClr val="FFFF00"/>
                </a:solidFill>
              </a:rPr>
            </a:br>
            <a:r>
              <a:rPr lang="en-US" dirty="0">
                <a:solidFill>
                  <a:srgbClr val="FFFF00"/>
                </a:solidFill>
              </a:rPr>
              <a:t>When possible, know the new patient before you come to rounds</a:t>
            </a:r>
          </a:p>
        </p:txBody>
      </p:sp>
      <p:sp>
        <p:nvSpPr>
          <p:cNvPr id="3" name="Content Placeholder 2"/>
          <p:cNvSpPr>
            <a:spLocks noGrp="1"/>
          </p:cNvSpPr>
          <p:nvPr>
            <p:ph idx="1"/>
          </p:nvPr>
        </p:nvSpPr>
        <p:spPr/>
        <p:txBody>
          <a:bodyPr>
            <a:normAutofit/>
          </a:bodyPr>
          <a:lstStyle/>
          <a:p>
            <a:r>
              <a:rPr lang="en-US" sz="2800" dirty="0"/>
              <a:t>Allows time to focus clinical questions and physical exam</a:t>
            </a:r>
          </a:p>
          <a:p>
            <a:r>
              <a:rPr lang="en-US" sz="2800" dirty="0"/>
              <a:t>Allows you to rehearse teaching points</a:t>
            </a:r>
          </a:p>
          <a:p>
            <a:r>
              <a:rPr lang="en-US" sz="2800" dirty="0"/>
              <a:t>Helps to hear it after reading it</a:t>
            </a:r>
          </a:p>
        </p:txBody>
      </p:sp>
    </p:spTree>
    <p:extLst>
      <p:ext uri="{BB962C8B-B14F-4D97-AF65-F5344CB8AC3E}">
        <p14:creationId xmlns:p14="http://schemas.microsoft.com/office/powerpoint/2010/main" val="163365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561788" y="539281"/>
            <a:ext cx="9753600" cy="1154097"/>
          </a:xfrm>
        </p:spPr>
        <p:txBody>
          <a:bodyPr>
            <a:normAutofit fontScale="90000"/>
          </a:bodyPr>
          <a:lstStyle/>
          <a:p>
            <a:r>
              <a:rPr lang="en-US" dirty="0">
                <a:solidFill>
                  <a:srgbClr val="FFFF00"/>
                </a:solidFill>
              </a:rPr>
              <a:t>Tip 8—</a:t>
            </a:r>
            <a:br>
              <a:rPr lang="en-US" dirty="0">
                <a:solidFill>
                  <a:srgbClr val="FFFF00"/>
                </a:solidFill>
              </a:rPr>
            </a:br>
            <a:r>
              <a:rPr lang="en-US" dirty="0">
                <a:solidFill>
                  <a:srgbClr val="FFFF00"/>
                </a:solidFill>
              </a:rPr>
              <a:t>Round at the bedside whenever possible</a:t>
            </a:r>
          </a:p>
        </p:txBody>
      </p:sp>
      <p:pic>
        <p:nvPicPr>
          <p:cNvPr id="3" name="Picture 2" descr="IMG_2643.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9470" y="1930401"/>
            <a:ext cx="6555181" cy="4927599"/>
          </a:xfrm>
          <a:prstGeom prst="rect">
            <a:avLst/>
          </a:prstGeom>
        </p:spPr>
      </p:pic>
    </p:spTree>
    <p:extLst>
      <p:ext uri="{BB962C8B-B14F-4D97-AF65-F5344CB8AC3E}">
        <p14:creationId xmlns:p14="http://schemas.microsoft.com/office/powerpoint/2010/main" val="18617426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082" y="737892"/>
            <a:ext cx="10485718" cy="1154097"/>
          </a:xfrm>
        </p:spPr>
        <p:txBody>
          <a:bodyPr>
            <a:normAutofit/>
          </a:bodyPr>
          <a:lstStyle/>
          <a:p>
            <a:r>
              <a:rPr lang="en-US" dirty="0">
                <a:solidFill>
                  <a:srgbClr val="FFFF00"/>
                </a:solidFill>
              </a:rPr>
              <a:t>Who should you round at the bedside on?</a:t>
            </a:r>
          </a:p>
        </p:txBody>
      </p:sp>
      <p:sp>
        <p:nvSpPr>
          <p:cNvPr id="3" name="Content Placeholder 2"/>
          <p:cNvSpPr>
            <a:spLocks noGrp="1"/>
          </p:cNvSpPr>
          <p:nvPr>
            <p:ph idx="1"/>
          </p:nvPr>
        </p:nvSpPr>
        <p:spPr/>
        <p:txBody>
          <a:bodyPr>
            <a:normAutofit/>
          </a:bodyPr>
          <a:lstStyle/>
          <a:p>
            <a:r>
              <a:rPr lang="en-US" sz="2800" dirty="0"/>
              <a:t>Sickest patients</a:t>
            </a:r>
          </a:p>
          <a:p>
            <a:r>
              <a:rPr lang="en-US" sz="2800" dirty="0"/>
              <a:t>Patients followed by </a:t>
            </a:r>
            <a:r>
              <a:rPr lang="en-US" sz="2800" u="sng" dirty="0"/>
              <a:t>students</a:t>
            </a:r>
          </a:p>
          <a:p>
            <a:r>
              <a:rPr lang="en-US" sz="2800" dirty="0"/>
              <a:t>Patients the resident wants more input on</a:t>
            </a:r>
          </a:p>
          <a:p>
            <a:r>
              <a:rPr lang="en-US" sz="2800" dirty="0"/>
              <a:t>Patients that benefit from seeing all of your faces</a:t>
            </a:r>
          </a:p>
          <a:p>
            <a:r>
              <a:rPr lang="en-US" sz="2800" dirty="0"/>
              <a:t>Patients that have something to teach</a:t>
            </a:r>
          </a:p>
        </p:txBody>
      </p:sp>
    </p:spTree>
    <p:extLst>
      <p:ext uri="{BB962C8B-B14F-4D97-AF65-F5344CB8AC3E}">
        <p14:creationId xmlns:p14="http://schemas.microsoft.com/office/powerpoint/2010/main" val="16082219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502" y="462970"/>
            <a:ext cx="9753600" cy="1154097"/>
          </a:xfrm>
        </p:spPr>
        <p:txBody>
          <a:bodyPr/>
          <a:lstStyle/>
          <a:p>
            <a:r>
              <a:rPr lang="en-US" dirty="0">
                <a:solidFill>
                  <a:srgbClr val="FFFF00"/>
                </a:solidFill>
              </a:rPr>
              <a:t>If you’re “iffy” about your bedside rounds</a:t>
            </a:r>
          </a:p>
        </p:txBody>
      </p:sp>
      <p:pic>
        <p:nvPicPr>
          <p:cNvPr id="4" name="Picture 3"/>
          <p:cNvPicPr>
            <a:picLocks noChangeAspect="1"/>
          </p:cNvPicPr>
          <p:nvPr/>
        </p:nvPicPr>
        <p:blipFill>
          <a:blip r:embed="rId2"/>
          <a:stretch>
            <a:fillRect/>
          </a:stretch>
        </p:blipFill>
        <p:spPr>
          <a:xfrm>
            <a:off x="0" y="1834645"/>
            <a:ext cx="5856104" cy="5023355"/>
          </a:xfrm>
          <a:prstGeom prst="rect">
            <a:avLst/>
          </a:prstGeom>
        </p:spPr>
      </p:pic>
      <p:pic>
        <p:nvPicPr>
          <p:cNvPr id="5" name="Picture 4" descr="m-lion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2124" y="28235"/>
            <a:ext cx="2747128" cy="3612820"/>
          </a:xfrm>
          <a:prstGeom prst="rect">
            <a:avLst/>
          </a:prstGeom>
        </p:spPr>
      </p:pic>
      <p:pic>
        <p:nvPicPr>
          <p:cNvPr id="6" name="Picture 5"/>
          <p:cNvPicPr>
            <a:picLocks noChangeAspect="1"/>
          </p:cNvPicPr>
          <p:nvPr/>
        </p:nvPicPr>
        <p:blipFill>
          <a:blip r:embed="rId4"/>
          <a:stretch>
            <a:fillRect/>
          </a:stretch>
        </p:blipFill>
        <p:spPr>
          <a:xfrm>
            <a:off x="147252" y="1934772"/>
            <a:ext cx="12192000" cy="4670457"/>
          </a:xfrm>
          <a:prstGeom prst="rect">
            <a:avLst/>
          </a:prstGeom>
        </p:spPr>
      </p:pic>
    </p:spTree>
    <p:extLst>
      <p:ext uri="{BB962C8B-B14F-4D97-AF65-F5344CB8AC3E}">
        <p14:creationId xmlns:p14="http://schemas.microsoft.com/office/powerpoint/2010/main" val="47739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Tip 9—</a:t>
            </a:r>
            <a:br>
              <a:rPr lang="en-US" dirty="0">
                <a:solidFill>
                  <a:srgbClr val="FFFF00"/>
                </a:solidFill>
              </a:rPr>
            </a:br>
            <a:r>
              <a:rPr lang="en-US" dirty="0">
                <a:solidFill>
                  <a:srgbClr val="FFFF00"/>
                </a:solidFill>
              </a:rPr>
              <a:t>Have a computer at bedside when rounding</a:t>
            </a:r>
          </a:p>
        </p:txBody>
      </p:sp>
      <p:sp>
        <p:nvSpPr>
          <p:cNvPr id="3" name="Content Placeholder 2"/>
          <p:cNvSpPr>
            <a:spLocks noGrp="1"/>
          </p:cNvSpPr>
          <p:nvPr>
            <p:ph idx="1"/>
          </p:nvPr>
        </p:nvSpPr>
        <p:spPr/>
        <p:txBody>
          <a:bodyPr/>
          <a:lstStyle/>
          <a:p>
            <a:endParaRPr lang="en-US" dirty="0"/>
          </a:p>
          <a:p>
            <a:endParaRPr lang="en-US" dirty="0"/>
          </a:p>
          <a:p>
            <a:r>
              <a:rPr lang="en-US" sz="2800" dirty="0">
                <a:solidFill>
                  <a:schemeClr val="tx2"/>
                </a:solidFill>
              </a:rPr>
              <a:t>CRUCIAL FOR EFFICIENCY</a:t>
            </a:r>
            <a:r>
              <a:rPr lang="en-US" sz="2800" dirty="0"/>
              <a:t>, if accomplishable</a:t>
            </a:r>
          </a:p>
          <a:p>
            <a:r>
              <a:rPr lang="en-US" sz="2800" dirty="0"/>
              <a:t>Great for physical exam immediate gratification</a:t>
            </a:r>
          </a:p>
        </p:txBody>
      </p:sp>
    </p:spTree>
    <p:extLst>
      <p:ext uri="{BB962C8B-B14F-4D97-AF65-F5344CB8AC3E}">
        <p14:creationId xmlns:p14="http://schemas.microsoft.com/office/powerpoint/2010/main" val="2352273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73539"/>
            <a:ext cx="9753600" cy="1154097"/>
          </a:xfrm>
        </p:spPr>
        <p:txBody>
          <a:bodyPr/>
          <a:lstStyle/>
          <a:p>
            <a:r>
              <a:rPr lang="en-US" dirty="0">
                <a:solidFill>
                  <a:srgbClr val="FFFF00"/>
                </a:solidFill>
              </a:rPr>
              <a:t>The literature</a:t>
            </a:r>
          </a:p>
        </p:txBody>
      </p:sp>
      <p:sp>
        <p:nvSpPr>
          <p:cNvPr id="3" name="Content Placeholder 2"/>
          <p:cNvSpPr>
            <a:spLocks noGrp="1"/>
          </p:cNvSpPr>
          <p:nvPr>
            <p:ph idx="1"/>
          </p:nvPr>
        </p:nvSpPr>
        <p:spPr>
          <a:xfrm>
            <a:off x="687294" y="2769834"/>
            <a:ext cx="10817412" cy="3539527"/>
          </a:xfrm>
        </p:spPr>
        <p:txBody>
          <a:bodyPr>
            <a:normAutofit/>
          </a:bodyPr>
          <a:lstStyle/>
          <a:p>
            <a:r>
              <a:rPr lang="en-US" sz="2800" dirty="0"/>
              <a:t>Opinions/Advice abound</a:t>
            </a:r>
          </a:p>
          <a:p>
            <a:r>
              <a:rPr lang="en-US" sz="2800" dirty="0"/>
              <a:t>Research mostly qualitative</a:t>
            </a:r>
          </a:p>
          <a:p>
            <a:r>
              <a:rPr lang="en-US" sz="2800" dirty="0"/>
              <a:t>Very little (substantive) outcomes data on this topic</a:t>
            </a:r>
          </a:p>
          <a:p>
            <a:r>
              <a:rPr lang="en-US" sz="2800" dirty="0"/>
              <a:t>Pretty amazing, right? </a:t>
            </a:r>
          </a:p>
        </p:txBody>
      </p:sp>
    </p:spTree>
    <p:extLst>
      <p:ext uri="{BB962C8B-B14F-4D97-AF65-F5344CB8AC3E}">
        <p14:creationId xmlns:p14="http://schemas.microsoft.com/office/powerpoint/2010/main" val="172518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4246" y="609735"/>
            <a:ext cx="9753600" cy="1154097"/>
          </a:xfrm>
        </p:spPr>
        <p:txBody>
          <a:bodyPr>
            <a:normAutofit fontScale="90000"/>
          </a:bodyPr>
          <a:lstStyle/>
          <a:p>
            <a:r>
              <a:rPr lang="en-US" dirty="0">
                <a:solidFill>
                  <a:srgbClr val="FFFF00"/>
                </a:solidFill>
              </a:rPr>
              <a:t>Tip 10—</a:t>
            </a:r>
            <a:br>
              <a:rPr lang="en-US" dirty="0">
                <a:solidFill>
                  <a:srgbClr val="FFFF00"/>
                </a:solidFill>
              </a:rPr>
            </a:br>
            <a:r>
              <a:rPr lang="en-US" dirty="0">
                <a:solidFill>
                  <a:srgbClr val="FFFF00"/>
                </a:solidFill>
              </a:rPr>
              <a:t>Let the resident run rounds sometimes</a:t>
            </a:r>
          </a:p>
        </p:txBody>
      </p:sp>
      <p:pic>
        <p:nvPicPr>
          <p:cNvPr id="4" name="Picture 3" descr="IMG_328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9862" y="2026396"/>
            <a:ext cx="6442138" cy="4831604"/>
          </a:xfrm>
          <a:prstGeom prst="rect">
            <a:avLst/>
          </a:prstGeom>
        </p:spPr>
      </p:pic>
      <p:pic>
        <p:nvPicPr>
          <p:cNvPr id="5" name="Picture 4" descr="IMG_3274.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46" y="1927234"/>
            <a:ext cx="4036809" cy="5382412"/>
          </a:xfrm>
          <a:prstGeom prst="rect">
            <a:avLst/>
          </a:prstGeom>
        </p:spPr>
      </p:pic>
    </p:spTree>
    <p:extLst>
      <p:ext uri="{BB962C8B-B14F-4D97-AF65-F5344CB8AC3E}">
        <p14:creationId xmlns:p14="http://schemas.microsoft.com/office/powerpoint/2010/main" val="66604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8010"/>
            <a:ext cx="9753600" cy="1154097"/>
          </a:xfrm>
        </p:spPr>
        <p:txBody>
          <a:bodyPr>
            <a:normAutofit fontScale="90000"/>
          </a:bodyPr>
          <a:lstStyle/>
          <a:p>
            <a:r>
              <a:rPr lang="en-US" dirty="0">
                <a:solidFill>
                  <a:srgbClr val="FFFF00"/>
                </a:solidFill>
              </a:rPr>
              <a:t>Tip 11—</a:t>
            </a:r>
            <a:br>
              <a:rPr lang="en-US" dirty="0">
                <a:solidFill>
                  <a:srgbClr val="FFFF00"/>
                </a:solidFill>
              </a:rPr>
            </a:br>
            <a:r>
              <a:rPr lang="en-US" dirty="0">
                <a:solidFill>
                  <a:srgbClr val="FFFF00"/>
                </a:solidFill>
              </a:rPr>
              <a:t>THE ART:  Inspire learners’ drive to improve</a:t>
            </a:r>
          </a:p>
        </p:txBody>
      </p:sp>
      <p:sp>
        <p:nvSpPr>
          <p:cNvPr id="3" name="Content Placeholder 2"/>
          <p:cNvSpPr>
            <a:spLocks noGrp="1"/>
          </p:cNvSpPr>
          <p:nvPr>
            <p:ph idx="1"/>
          </p:nvPr>
        </p:nvSpPr>
        <p:spPr/>
        <p:txBody>
          <a:bodyPr>
            <a:normAutofit/>
          </a:bodyPr>
          <a:lstStyle/>
          <a:p>
            <a:r>
              <a:rPr lang="en-US" sz="2800" dirty="0"/>
              <a:t>Practice the art of subtle correction</a:t>
            </a:r>
          </a:p>
          <a:p>
            <a:r>
              <a:rPr lang="en-US" sz="2800" dirty="0"/>
              <a:t>Never (ever) humiliate a learner on rounds</a:t>
            </a:r>
          </a:p>
        </p:txBody>
      </p:sp>
    </p:spTree>
    <p:extLst>
      <p:ext uri="{BB962C8B-B14F-4D97-AF65-F5344CB8AC3E}">
        <p14:creationId xmlns:p14="http://schemas.microsoft.com/office/powerpoint/2010/main" val="17905661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5906" y="603422"/>
            <a:ext cx="9753600" cy="1154097"/>
          </a:xfrm>
        </p:spPr>
        <p:txBody>
          <a:bodyPr>
            <a:normAutofit fontScale="90000"/>
          </a:bodyPr>
          <a:lstStyle/>
          <a:p>
            <a:r>
              <a:rPr lang="en-US" dirty="0">
                <a:solidFill>
                  <a:srgbClr val="FFFF00"/>
                </a:solidFill>
              </a:rPr>
              <a:t>Tip 12—</a:t>
            </a:r>
            <a:br>
              <a:rPr lang="en-US" dirty="0">
                <a:solidFill>
                  <a:srgbClr val="FFFF00"/>
                </a:solidFill>
              </a:rPr>
            </a:br>
            <a:r>
              <a:rPr lang="en-US" dirty="0">
                <a:solidFill>
                  <a:srgbClr val="FFFF00"/>
                </a:solidFill>
              </a:rPr>
              <a:t>Utilize down time on rounds</a:t>
            </a:r>
          </a:p>
        </p:txBody>
      </p:sp>
      <p:sp>
        <p:nvSpPr>
          <p:cNvPr id="3" name="Content Placeholder 2"/>
          <p:cNvSpPr>
            <a:spLocks noGrp="1"/>
          </p:cNvSpPr>
          <p:nvPr>
            <p:ph idx="1"/>
          </p:nvPr>
        </p:nvSpPr>
        <p:spPr/>
        <p:txBody>
          <a:bodyPr>
            <a:normAutofit/>
          </a:bodyPr>
          <a:lstStyle/>
          <a:p>
            <a:r>
              <a:rPr lang="en-US" sz="2800" dirty="0"/>
              <a:t>….to get to know your team members….</a:t>
            </a:r>
          </a:p>
          <a:p>
            <a:r>
              <a:rPr lang="en-US" sz="2800" dirty="0"/>
              <a:t>Question of the day</a:t>
            </a:r>
          </a:p>
        </p:txBody>
      </p:sp>
    </p:spTree>
    <p:extLst>
      <p:ext uri="{BB962C8B-B14F-4D97-AF65-F5344CB8AC3E}">
        <p14:creationId xmlns:p14="http://schemas.microsoft.com/office/powerpoint/2010/main" val="29071488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IMG_2644.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176357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671" y="967667"/>
            <a:ext cx="9753600" cy="1154097"/>
          </a:xfrm>
        </p:spPr>
        <p:txBody>
          <a:bodyPr>
            <a:normAutofit fontScale="90000"/>
          </a:bodyPr>
          <a:lstStyle/>
          <a:p>
            <a:r>
              <a:rPr lang="en-US" dirty="0">
                <a:solidFill>
                  <a:srgbClr val="FFFF00"/>
                </a:solidFill>
              </a:rPr>
              <a:t>Tip 13—</a:t>
            </a:r>
            <a:br>
              <a:rPr lang="en-US" dirty="0">
                <a:solidFill>
                  <a:srgbClr val="FFFF00"/>
                </a:solidFill>
              </a:rPr>
            </a:br>
            <a:r>
              <a:rPr lang="en-US" dirty="0">
                <a:solidFill>
                  <a:srgbClr val="FFFF00"/>
                </a:solidFill>
              </a:rPr>
              <a:t>Grow trees don’t kill trees—Except for your night float</a:t>
            </a:r>
          </a:p>
        </p:txBody>
      </p:sp>
      <p:sp>
        <p:nvSpPr>
          <p:cNvPr id="3" name="Content Placeholder 2"/>
          <p:cNvSpPr>
            <a:spLocks noGrp="1"/>
          </p:cNvSpPr>
          <p:nvPr>
            <p:ph idx="1"/>
          </p:nvPr>
        </p:nvSpPr>
        <p:spPr/>
        <p:txBody>
          <a:bodyPr>
            <a:normAutofit/>
          </a:bodyPr>
          <a:lstStyle/>
          <a:p>
            <a:r>
              <a:rPr lang="en-US" sz="2800" dirty="0"/>
              <a:t>Send articles via email</a:t>
            </a:r>
          </a:p>
        </p:txBody>
      </p:sp>
      <p:pic>
        <p:nvPicPr>
          <p:cNvPr id="4" name="Picture 3" descr="Sca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04916"/>
            <a:ext cx="5117005" cy="3453084"/>
          </a:xfrm>
          <a:prstGeom prst="rect">
            <a:avLst/>
          </a:prstGeom>
        </p:spPr>
      </p:pic>
      <p:pic>
        <p:nvPicPr>
          <p:cNvPr id="5" name="Picture 4" descr="IMG_7283.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44337" y="2624062"/>
            <a:ext cx="5080726" cy="3387151"/>
          </a:xfrm>
          <a:prstGeom prst="rect">
            <a:avLst/>
          </a:prstGeom>
        </p:spPr>
      </p:pic>
    </p:spTree>
    <p:extLst>
      <p:ext uri="{BB962C8B-B14F-4D97-AF65-F5344CB8AC3E}">
        <p14:creationId xmlns:p14="http://schemas.microsoft.com/office/powerpoint/2010/main" val="2917998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553" y="693069"/>
            <a:ext cx="9753600" cy="1154097"/>
          </a:xfrm>
        </p:spPr>
        <p:txBody>
          <a:bodyPr>
            <a:normAutofit fontScale="90000"/>
          </a:bodyPr>
          <a:lstStyle/>
          <a:p>
            <a:r>
              <a:rPr lang="en-US" dirty="0">
                <a:solidFill>
                  <a:srgbClr val="FFFF00"/>
                </a:solidFill>
              </a:rPr>
              <a:t>Tip 14—</a:t>
            </a:r>
            <a:br>
              <a:rPr lang="en-US" dirty="0">
                <a:solidFill>
                  <a:srgbClr val="FFFF00"/>
                </a:solidFill>
              </a:rPr>
            </a:br>
            <a:r>
              <a:rPr lang="en-US" dirty="0">
                <a:solidFill>
                  <a:srgbClr val="FFFF00"/>
                </a:solidFill>
              </a:rPr>
              <a:t>Practice “Slow Medicine” Later</a:t>
            </a: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p:txBody>
          <a:bodyPr>
            <a:normAutofit/>
          </a:bodyPr>
          <a:lstStyle/>
          <a:p>
            <a:r>
              <a:rPr lang="en-US" sz="2800" dirty="0"/>
              <a:t>Teaching students about how to break bad news</a:t>
            </a:r>
          </a:p>
          <a:p>
            <a:r>
              <a:rPr lang="en-US" sz="2800" dirty="0"/>
              <a:t>REALLY hearing the murmur from patient this morning</a:t>
            </a:r>
          </a:p>
          <a:p>
            <a:r>
              <a:rPr lang="en-US" sz="2800" dirty="0"/>
              <a:t>(Carefully) examining a patient with cirrhosis</a:t>
            </a:r>
          </a:p>
          <a:p>
            <a:r>
              <a:rPr lang="en-US" sz="2800" dirty="0"/>
              <a:t>Diving into a patient’s chest pain HPI</a:t>
            </a:r>
          </a:p>
        </p:txBody>
      </p:sp>
    </p:spTree>
    <p:extLst>
      <p:ext uri="{BB962C8B-B14F-4D97-AF65-F5344CB8AC3E}">
        <p14:creationId xmlns:p14="http://schemas.microsoft.com/office/powerpoint/2010/main" val="24856273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397436" y="857422"/>
            <a:ext cx="9753600" cy="1154097"/>
          </a:xfrm>
        </p:spPr>
        <p:txBody>
          <a:bodyPr>
            <a:normAutofit fontScale="90000"/>
          </a:bodyPr>
          <a:lstStyle/>
          <a:p>
            <a:r>
              <a:rPr lang="en-US" dirty="0">
                <a:solidFill>
                  <a:srgbClr val="FFFF00"/>
                </a:solidFill>
              </a:rPr>
              <a:t>Tip 15—</a:t>
            </a:r>
            <a:br>
              <a:rPr lang="en-US" dirty="0">
                <a:solidFill>
                  <a:srgbClr val="FFFF00"/>
                </a:solidFill>
              </a:rPr>
            </a:br>
            <a:r>
              <a:rPr lang="en-US" dirty="0">
                <a:solidFill>
                  <a:srgbClr val="FFFF00"/>
                </a:solidFill>
              </a:rPr>
              <a:t>Consider teaching in-depth topics in a different setting</a:t>
            </a:r>
          </a:p>
        </p:txBody>
      </p:sp>
    </p:spTree>
    <p:extLst>
      <p:ext uri="{BB962C8B-B14F-4D97-AF65-F5344CB8AC3E}">
        <p14:creationId xmlns:p14="http://schemas.microsoft.com/office/powerpoint/2010/main" val="24042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IMG_48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38847"/>
            <a:ext cx="9753600" cy="7315200"/>
          </a:xfrm>
          <a:prstGeom prst="rect">
            <a:avLst/>
          </a:prstGeom>
        </p:spPr>
      </p:pic>
    </p:spTree>
    <p:extLst>
      <p:ext uri="{BB962C8B-B14F-4D97-AF65-F5344CB8AC3E}">
        <p14:creationId xmlns:p14="http://schemas.microsoft.com/office/powerpoint/2010/main" val="469363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390619"/>
            <a:ext cx="9753600" cy="1154097"/>
          </a:xfrm>
        </p:spPr>
        <p:txBody>
          <a:bodyPr>
            <a:normAutofit fontScale="90000"/>
          </a:bodyPr>
          <a:lstStyle/>
          <a:p>
            <a:r>
              <a:rPr lang="en-US" dirty="0">
                <a:solidFill>
                  <a:srgbClr val="FFFF00"/>
                </a:solidFill>
              </a:rPr>
              <a:t>Observe the observer and then observe the observer observing</a:t>
            </a:r>
            <a:r>
              <a:rPr lang="mr-IN" dirty="0">
                <a:solidFill>
                  <a:srgbClr val="FFFF00"/>
                </a:solidFill>
              </a:rPr>
              <a:t>…</a:t>
            </a:r>
            <a:r>
              <a:rPr lang="en-US" dirty="0">
                <a:solidFill>
                  <a:srgbClr val="FFFF00"/>
                </a:solidFill>
              </a:rPr>
              <a:t>.</a:t>
            </a:r>
          </a:p>
        </p:txBody>
      </p:sp>
      <p:sp>
        <p:nvSpPr>
          <p:cNvPr id="3" name="Content Placeholder 2"/>
          <p:cNvSpPr>
            <a:spLocks noGrp="1"/>
          </p:cNvSpPr>
          <p:nvPr>
            <p:ph idx="1"/>
          </p:nvPr>
        </p:nvSpPr>
        <p:spPr/>
        <p:txBody>
          <a:bodyPr/>
          <a:lstStyle/>
          <a:p>
            <a:endParaRPr lang="en-US"/>
          </a:p>
        </p:txBody>
      </p:sp>
      <p:pic>
        <p:nvPicPr>
          <p:cNvPr id="4" name="Picture 3" descr="IMG_263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0587" y="1671802"/>
            <a:ext cx="7412970" cy="5559728"/>
          </a:xfrm>
          <a:prstGeom prst="rect">
            <a:avLst/>
          </a:prstGeom>
        </p:spPr>
      </p:pic>
    </p:spTree>
    <p:extLst>
      <p:ext uri="{BB962C8B-B14F-4D97-AF65-F5344CB8AC3E}">
        <p14:creationId xmlns:p14="http://schemas.microsoft.com/office/powerpoint/2010/main" val="3724874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 y="-688005"/>
            <a:ext cx="12192005" cy="7706249"/>
          </a:xfrm>
          <a:prstGeom prst="rect">
            <a:avLst/>
          </a:prstGeom>
        </p:spPr>
      </p:pic>
    </p:spTree>
    <p:extLst>
      <p:ext uri="{BB962C8B-B14F-4D97-AF65-F5344CB8AC3E}">
        <p14:creationId xmlns:p14="http://schemas.microsoft.com/office/powerpoint/2010/main" val="639919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380363"/>
            <a:ext cx="9753600" cy="1154097"/>
          </a:xfrm>
        </p:spPr>
        <p:txBody>
          <a:bodyPr>
            <a:normAutofit fontScale="90000"/>
          </a:bodyPr>
          <a:lstStyle/>
          <a:p>
            <a:br>
              <a:rPr lang="en-US" dirty="0">
                <a:solidFill>
                  <a:srgbClr val="FFFF00"/>
                </a:solidFill>
              </a:rPr>
            </a:br>
            <a:br>
              <a:rPr lang="en-US" dirty="0">
                <a:solidFill>
                  <a:srgbClr val="FFFF00"/>
                </a:solidFill>
              </a:rPr>
            </a:br>
            <a:r>
              <a:rPr lang="en-US" dirty="0">
                <a:solidFill>
                  <a:srgbClr val="FFFF00"/>
                </a:solidFill>
              </a:rPr>
              <a:t>“Please give me 2-3 tips for educational (&amp; efficient) Attending Rounds”</a:t>
            </a:r>
          </a:p>
        </p:txBody>
      </p:sp>
      <p:sp>
        <p:nvSpPr>
          <p:cNvPr id="3" name="Content Placeholder 2"/>
          <p:cNvSpPr>
            <a:spLocks noGrp="1"/>
          </p:cNvSpPr>
          <p:nvPr>
            <p:ph idx="1"/>
          </p:nvPr>
        </p:nvSpPr>
        <p:spPr>
          <a:xfrm>
            <a:off x="1219200" y="2860172"/>
            <a:ext cx="9753600" cy="3997828"/>
          </a:xfrm>
        </p:spPr>
        <p:txBody>
          <a:bodyPr>
            <a:normAutofit/>
          </a:bodyPr>
          <a:lstStyle/>
          <a:p>
            <a:endParaRPr lang="en-US" dirty="0"/>
          </a:p>
          <a:p>
            <a:endParaRPr lang="en-US" dirty="0"/>
          </a:p>
        </p:txBody>
      </p:sp>
      <p:sp>
        <p:nvSpPr>
          <p:cNvPr id="4" name="Rectangle 3"/>
          <p:cNvSpPr/>
          <p:nvPr/>
        </p:nvSpPr>
        <p:spPr>
          <a:xfrm>
            <a:off x="1655911" y="2938976"/>
            <a:ext cx="9202502" cy="3724096"/>
          </a:xfrm>
          <a:prstGeom prst="rect">
            <a:avLst/>
          </a:prstGeom>
        </p:spPr>
        <p:txBody>
          <a:bodyPr wrap="square">
            <a:spAutoFit/>
          </a:bodyPr>
          <a:lstStyle/>
          <a:p>
            <a:r>
              <a:rPr lang="en-US" sz="1600" dirty="0"/>
              <a:t>Jason Napolitano—UCLA (Ronald Reagan Med Center)</a:t>
            </a:r>
          </a:p>
          <a:p>
            <a:r>
              <a:rPr lang="en-US" sz="1600" dirty="0"/>
              <a:t>James Nixon—U of Minnesota</a:t>
            </a:r>
          </a:p>
          <a:p>
            <a:r>
              <a:rPr lang="en-US" sz="1600" dirty="0"/>
              <a:t>Joe </a:t>
            </a:r>
            <a:r>
              <a:rPr lang="en-US" sz="1600" dirty="0" err="1"/>
              <a:t>Rencic</a:t>
            </a:r>
            <a:r>
              <a:rPr lang="en-US" sz="1600" dirty="0"/>
              <a:t>—Boston University</a:t>
            </a:r>
          </a:p>
          <a:p>
            <a:r>
              <a:rPr lang="en-US" sz="1600" dirty="0"/>
              <a:t>Brad Sharpe—UCSF (UC Med Center)</a:t>
            </a:r>
          </a:p>
          <a:p>
            <a:r>
              <a:rPr lang="en-US" sz="1600" dirty="0"/>
              <a:t>Bob Trowbridge—Maine Medical Center</a:t>
            </a:r>
          </a:p>
          <a:p>
            <a:r>
              <a:rPr lang="en-US" sz="1600" dirty="0"/>
              <a:t>Donna Williams—Wake Forest</a:t>
            </a:r>
            <a:endParaRPr lang="en-US" sz="1100" dirty="0"/>
          </a:p>
          <a:p>
            <a:r>
              <a:rPr lang="en-US" sz="1600" dirty="0"/>
              <a:t>Lisa Winston—UCSF (SFGH)</a:t>
            </a:r>
          </a:p>
          <a:p>
            <a:r>
              <a:rPr lang="en-US" sz="1600" dirty="0"/>
              <a:t>Vineet Arora—U of Chicago</a:t>
            </a:r>
          </a:p>
          <a:p>
            <a:r>
              <a:rPr lang="en-US" sz="1600" dirty="0"/>
              <a:t>Todd Barton—U of Pennsylvania</a:t>
            </a:r>
          </a:p>
          <a:p>
            <a:r>
              <a:rPr lang="en-US" sz="1600" dirty="0"/>
              <a:t>Rabi </a:t>
            </a:r>
            <a:r>
              <a:rPr lang="en-US" sz="1600" dirty="0" err="1"/>
              <a:t>Geha</a:t>
            </a:r>
            <a:r>
              <a:rPr lang="en-US" sz="1600" dirty="0"/>
              <a:t>—UCSF (VA Medical Center)</a:t>
            </a:r>
          </a:p>
          <a:p>
            <a:r>
              <a:rPr lang="en-US" sz="1600" dirty="0"/>
              <a:t>Jen Kogan—U of Pennsylvania</a:t>
            </a:r>
          </a:p>
          <a:p>
            <a:r>
              <a:rPr lang="en-US" sz="1600" dirty="0"/>
              <a:t>Jeff </a:t>
            </a:r>
            <a:r>
              <a:rPr lang="en-US" sz="1600" dirty="0" err="1"/>
              <a:t>Kohlwes</a:t>
            </a:r>
            <a:r>
              <a:rPr lang="en-US" sz="1600" dirty="0"/>
              <a:t>—UCSF (VAMC)</a:t>
            </a:r>
          </a:p>
          <a:p>
            <a:r>
              <a:rPr lang="en-US" sz="1600" dirty="0"/>
              <a:t>Tamsin Levy—Highland Hospital, Oakland, CA</a:t>
            </a:r>
          </a:p>
          <a:p>
            <a:endParaRPr lang="en-US" sz="2800" dirty="0"/>
          </a:p>
        </p:txBody>
      </p:sp>
    </p:spTree>
    <p:extLst>
      <p:ext uri="{BB962C8B-B14F-4D97-AF65-F5344CB8AC3E}">
        <p14:creationId xmlns:p14="http://schemas.microsoft.com/office/powerpoint/2010/main" val="1976387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bedside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270934"/>
            <a:ext cx="5201142" cy="623859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7071" y="1286933"/>
            <a:ext cx="6724929" cy="4284136"/>
          </a:xfrm>
          <a:prstGeom prst="rect">
            <a:avLst/>
          </a:prstGeom>
        </p:spPr>
      </p:pic>
    </p:spTree>
    <p:extLst>
      <p:ext uri="{BB962C8B-B14F-4D97-AF65-F5344CB8AC3E}">
        <p14:creationId xmlns:p14="http://schemas.microsoft.com/office/powerpoint/2010/main" val="22308433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6282" y="805265"/>
            <a:ext cx="9753600" cy="1154097"/>
          </a:xfrm>
        </p:spPr>
        <p:txBody>
          <a:bodyPr/>
          <a:lstStyle/>
          <a:p>
            <a:r>
              <a:rPr lang="en-US" dirty="0">
                <a:solidFill>
                  <a:srgbClr val="FFFF00"/>
                </a:solidFill>
              </a:rPr>
              <a:t>Summary</a:t>
            </a:r>
          </a:p>
        </p:txBody>
      </p:sp>
      <p:sp>
        <p:nvSpPr>
          <p:cNvPr id="3" name="Content Placeholder 2"/>
          <p:cNvSpPr>
            <a:spLocks noGrp="1"/>
          </p:cNvSpPr>
          <p:nvPr>
            <p:ph idx="1"/>
          </p:nvPr>
        </p:nvSpPr>
        <p:spPr>
          <a:xfrm>
            <a:off x="530524" y="2769834"/>
            <a:ext cx="10442276" cy="3539527"/>
          </a:xfrm>
        </p:spPr>
        <p:txBody>
          <a:bodyPr>
            <a:normAutofit/>
          </a:bodyPr>
          <a:lstStyle/>
          <a:p>
            <a:r>
              <a:rPr lang="en-US" sz="2800" dirty="0"/>
              <a:t>Attending rounds in the 21</a:t>
            </a:r>
            <a:r>
              <a:rPr lang="en-US" sz="2800" baseline="30000" dirty="0"/>
              <a:t>st</a:t>
            </a:r>
            <a:r>
              <a:rPr lang="en-US" sz="2800" dirty="0"/>
              <a:t> Century are remarkably complex</a:t>
            </a:r>
          </a:p>
          <a:p>
            <a:r>
              <a:rPr lang="en-US" sz="2800" dirty="0"/>
              <a:t>Recognize the complexity of these rounds</a:t>
            </a:r>
          </a:p>
          <a:p>
            <a:r>
              <a:rPr lang="en-US" sz="2800" dirty="0"/>
              <a:t>Reflect upon what you want them to be </a:t>
            </a:r>
          </a:p>
          <a:p>
            <a:r>
              <a:rPr lang="en-US" sz="2800" dirty="0"/>
              <a:t>Focus on improving yourself and your attending rounds will lead to educational and efficient rounds</a:t>
            </a:r>
          </a:p>
        </p:txBody>
      </p:sp>
    </p:spTree>
    <p:extLst>
      <p:ext uri="{BB962C8B-B14F-4D97-AF65-F5344CB8AC3E}">
        <p14:creationId xmlns:p14="http://schemas.microsoft.com/office/powerpoint/2010/main" val="32384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A84D3-60BE-D646-98A7-165AC4726C79}"/>
              </a:ext>
            </a:extLst>
          </p:cNvPr>
          <p:cNvSpPr>
            <a:spLocks noGrp="1"/>
          </p:cNvSpPr>
          <p:nvPr>
            <p:ph type="title"/>
          </p:nvPr>
        </p:nvSpPr>
        <p:spPr>
          <a:xfrm>
            <a:off x="0" y="-334210"/>
            <a:ext cx="9753600" cy="1154097"/>
          </a:xfrm>
        </p:spPr>
        <p:txBody>
          <a:bodyPr/>
          <a:lstStyle/>
          <a:p>
            <a:r>
              <a:rPr lang="en-US" dirty="0">
                <a:solidFill>
                  <a:srgbClr val="FFFF00"/>
                </a:solidFill>
              </a:rPr>
              <a:t>Thanks for your attention!</a:t>
            </a:r>
          </a:p>
        </p:txBody>
      </p:sp>
      <p:pic>
        <p:nvPicPr>
          <p:cNvPr id="6" name="Picture 5">
            <a:extLst>
              <a:ext uri="{FF2B5EF4-FFF2-40B4-BE49-F238E27FC236}">
                <a16:creationId xmlns:a16="http://schemas.microsoft.com/office/drawing/2014/main" id="{4D3B9080-8181-7A46-9597-7398B4BC6EB2}"/>
              </a:ext>
            </a:extLst>
          </p:cNvPr>
          <p:cNvPicPr>
            <a:picLocks noChangeAspect="1"/>
          </p:cNvPicPr>
          <p:nvPr/>
        </p:nvPicPr>
        <p:blipFill>
          <a:blip r:embed="rId2"/>
          <a:stretch>
            <a:fillRect/>
          </a:stretch>
        </p:blipFill>
        <p:spPr>
          <a:xfrm>
            <a:off x="2464419" y="1081668"/>
            <a:ext cx="7701776" cy="5776332"/>
          </a:xfrm>
          <a:prstGeom prst="rect">
            <a:avLst/>
          </a:prstGeom>
        </p:spPr>
      </p:pic>
    </p:spTree>
    <p:extLst>
      <p:ext uri="{BB962C8B-B14F-4D97-AF65-F5344CB8AC3E}">
        <p14:creationId xmlns:p14="http://schemas.microsoft.com/office/powerpoint/2010/main" val="2384618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00"/>
                </a:solidFill>
              </a:rPr>
              <a:t>And what did I learn?</a:t>
            </a:r>
            <a:br>
              <a:rPr lang="en-US" dirty="0">
                <a:solidFill>
                  <a:srgbClr val="FFFF00"/>
                </a:solidFill>
              </a:rPr>
            </a:br>
            <a:br>
              <a:rPr lang="en-US" dirty="0">
                <a:solidFill>
                  <a:srgbClr val="FFFF00"/>
                </a:solidFill>
              </a:rPr>
            </a:br>
            <a:endParaRPr lang="en-US" dirty="0">
              <a:solidFill>
                <a:srgbClr val="FFFF00"/>
              </a:solidFill>
            </a:endParaRPr>
          </a:p>
        </p:txBody>
      </p:sp>
      <p:sp>
        <p:nvSpPr>
          <p:cNvPr id="3" name="Content Placeholder 2"/>
          <p:cNvSpPr>
            <a:spLocks noGrp="1"/>
          </p:cNvSpPr>
          <p:nvPr>
            <p:ph idx="1"/>
          </p:nvPr>
        </p:nvSpPr>
        <p:spPr>
          <a:xfrm>
            <a:off x="1219200" y="3431024"/>
            <a:ext cx="9320727" cy="3997828"/>
          </a:xfrm>
        </p:spPr>
        <p:txBody>
          <a:bodyPr>
            <a:normAutofit/>
          </a:bodyPr>
          <a:lstStyle/>
          <a:p>
            <a:r>
              <a:rPr lang="en-US" sz="2800" dirty="0"/>
              <a:t>A lot of what attendings do depends upon their educational milieu </a:t>
            </a:r>
          </a:p>
          <a:p>
            <a:r>
              <a:rPr lang="en-US" sz="2800" dirty="0"/>
              <a:t>Take from this talk what is relevant to your “microclimate”</a:t>
            </a:r>
          </a:p>
          <a:p>
            <a:endParaRPr lang="en-US" sz="2800" dirty="0"/>
          </a:p>
          <a:p>
            <a:pPr marL="45720" indent="0">
              <a:buNone/>
            </a:pPr>
            <a:endParaRPr lang="en-US" sz="2800" dirty="0"/>
          </a:p>
        </p:txBody>
      </p:sp>
    </p:spTree>
    <p:extLst>
      <p:ext uri="{BB962C8B-B14F-4D97-AF65-F5344CB8AC3E}">
        <p14:creationId xmlns:p14="http://schemas.microsoft.com/office/powerpoint/2010/main" val="3539611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18F11-AD6B-9C46-BEB5-84A9C4206C34}"/>
              </a:ext>
            </a:extLst>
          </p:cNvPr>
          <p:cNvSpPr>
            <a:spLocks noGrp="1"/>
          </p:cNvSpPr>
          <p:nvPr>
            <p:ph type="title"/>
          </p:nvPr>
        </p:nvSpPr>
        <p:spPr>
          <a:xfrm>
            <a:off x="-2055710" y="298435"/>
            <a:ext cx="9753600" cy="1154097"/>
          </a:xfrm>
        </p:spPr>
        <p:txBody>
          <a:bodyPr>
            <a:normAutofit/>
          </a:bodyPr>
          <a:lstStyle/>
          <a:p>
            <a:pPr algn="ctr"/>
            <a:r>
              <a:rPr lang="en-US" sz="5400" dirty="0">
                <a:solidFill>
                  <a:srgbClr val="FFFF00"/>
                </a:solidFill>
              </a:rPr>
              <a:t>Roadmap </a:t>
            </a:r>
          </a:p>
        </p:txBody>
      </p:sp>
      <p:sp>
        <p:nvSpPr>
          <p:cNvPr id="3" name="Content Placeholder 2">
            <a:extLst>
              <a:ext uri="{FF2B5EF4-FFF2-40B4-BE49-F238E27FC236}">
                <a16:creationId xmlns:a16="http://schemas.microsoft.com/office/drawing/2014/main" id="{51768092-AE28-B749-B832-D483FEC85C2C}"/>
              </a:ext>
            </a:extLst>
          </p:cNvPr>
          <p:cNvSpPr>
            <a:spLocks noGrp="1"/>
          </p:cNvSpPr>
          <p:nvPr>
            <p:ph idx="1"/>
          </p:nvPr>
        </p:nvSpPr>
        <p:spPr>
          <a:xfrm>
            <a:off x="768247" y="1912950"/>
            <a:ext cx="10204553" cy="4782372"/>
          </a:xfrm>
        </p:spPr>
        <p:txBody>
          <a:bodyPr>
            <a:normAutofit fontScale="55000" lnSpcReduction="20000"/>
          </a:bodyPr>
          <a:lstStyle/>
          <a:p>
            <a:pPr lvl="1"/>
            <a:r>
              <a:rPr lang="en-US" sz="5900" dirty="0">
                <a:solidFill>
                  <a:srgbClr val="FFFF00"/>
                </a:solidFill>
              </a:rPr>
              <a:t>Part 1:  How did we get here?</a:t>
            </a:r>
          </a:p>
          <a:p>
            <a:pPr lvl="3"/>
            <a:r>
              <a:rPr lang="en-US" sz="5500" dirty="0"/>
              <a:t>  What’s changed since 1889?</a:t>
            </a:r>
          </a:p>
          <a:p>
            <a:pPr lvl="3"/>
            <a:r>
              <a:rPr lang="en-US" sz="5700" dirty="0"/>
              <a:t>  Key changes in Graduate Medical Education the last 30 years</a:t>
            </a:r>
          </a:p>
          <a:p>
            <a:pPr lvl="1"/>
            <a:endParaRPr lang="en-US" sz="5900" dirty="0"/>
          </a:p>
          <a:p>
            <a:pPr lvl="1"/>
            <a:r>
              <a:rPr lang="en-US" sz="5900" dirty="0">
                <a:solidFill>
                  <a:srgbClr val="FFFF00"/>
                </a:solidFill>
              </a:rPr>
              <a:t>Part 2:  Attending rounds in the 21</a:t>
            </a:r>
            <a:r>
              <a:rPr lang="en-US" sz="5900" baseline="30000" dirty="0">
                <a:solidFill>
                  <a:srgbClr val="FFFF00"/>
                </a:solidFill>
              </a:rPr>
              <a:t>st</a:t>
            </a:r>
            <a:r>
              <a:rPr lang="en-US" sz="5900" dirty="0">
                <a:solidFill>
                  <a:srgbClr val="FFFF00"/>
                </a:solidFill>
              </a:rPr>
              <a:t> Century—what are we trying to do?</a:t>
            </a:r>
          </a:p>
          <a:p>
            <a:pPr lvl="1"/>
            <a:endParaRPr lang="en-US" sz="5900" dirty="0"/>
          </a:p>
          <a:p>
            <a:pPr lvl="1"/>
            <a:r>
              <a:rPr lang="en-US" sz="5900" dirty="0">
                <a:solidFill>
                  <a:srgbClr val="FFFF00"/>
                </a:solidFill>
              </a:rPr>
              <a:t>Part 3: Tips for educational (and efficient) attending rounds</a:t>
            </a:r>
          </a:p>
          <a:p>
            <a:endParaRPr lang="en-US" dirty="0"/>
          </a:p>
        </p:txBody>
      </p:sp>
    </p:spTree>
    <p:extLst>
      <p:ext uri="{BB962C8B-B14F-4D97-AF65-F5344CB8AC3E}">
        <p14:creationId xmlns:p14="http://schemas.microsoft.com/office/powerpoint/2010/main" val="719420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03FFE-1482-DB43-AD0E-3546D2439176}"/>
              </a:ext>
            </a:extLst>
          </p:cNvPr>
          <p:cNvSpPr>
            <a:spLocks noGrp="1"/>
          </p:cNvSpPr>
          <p:nvPr>
            <p:ph type="title"/>
          </p:nvPr>
        </p:nvSpPr>
        <p:spPr/>
        <p:txBody>
          <a:bodyPr/>
          <a:lstStyle/>
          <a:p>
            <a:r>
              <a:rPr lang="en-US" dirty="0">
                <a:solidFill>
                  <a:srgbClr val="FFFF00"/>
                </a:solidFill>
              </a:rPr>
              <a:t>How did we get here?</a:t>
            </a:r>
          </a:p>
        </p:txBody>
      </p:sp>
    </p:spTree>
    <p:extLst>
      <p:ext uri="{BB962C8B-B14F-4D97-AF65-F5344CB8AC3E}">
        <p14:creationId xmlns:p14="http://schemas.microsoft.com/office/powerpoint/2010/main" val="20626109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D036773452604BAE7354FCA49DCFE2" ma:contentTypeVersion="14" ma:contentTypeDescription="Create a new document." ma:contentTypeScope="" ma:versionID="8a9597727ceac7d531cf8c4165b58aca">
  <xsd:schema xmlns:xsd="http://www.w3.org/2001/XMLSchema" xmlns:xs="http://www.w3.org/2001/XMLSchema" xmlns:p="http://schemas.microsoft.com/office/2006/metadata/properties" xmlns:ns2="cdbec9c3-13cb-4e7b-b509-9d44a15dd439" xmlns:ns3="0ef013b1-c760-4eac-a036-a0dbdbf2ee1d" targetNamespace="http://schemas.microsoft.com/office/2006/metadata/properties" ma:root="true" ma:fieldsID="7f05944996be9962fdec5b7b955b65d5" ns2:_="" ns3:_="">
    <xsd:import namespace="cdbec9c3-13cb-4e7b-b509-9d44a15dd439"/>
    <xsd:import namespace="0ef013b1-c760-4eac-a036-a0dbdbf2ee1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Pictur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bec9c3-13cb-4e7b-b509-9d44a15dd43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Picture" ma:index="18" nillable="true" ma:displayName="Picture" ma:format="Image" ma:internalName="Picture">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f013b1-c760-4eac-a036-a0dbdbf2ee1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icture xmlns="cdbec9c3-13cb-4e7b-b509-9d44a15dd439">
      <Url xsi:nil="true"/>
      <Description xsi:nil="true"/>
    </Picture>
  </documentManagement>
</p:properties>
</file>

<file path=customXml/itemProps1.xml><?xml version="1.0" encoding="utf-8"?>
<ds:datastoreItem xmlns:ds="http://schemas.openxmlformats.org/officeDocument/2006/customXml" ds:itemID="{DE498EB5-3034-4D8D-A7E7-463EB11BFC38}"/>
</file>

<file path=customXml/itemProps2.xml><?xml version="1.0" encoding="utf-8"?>
<ds:datastoreItem xmlns:ds="http://schemas.openxmlformats.org/officeDocument/2006/customXml" ds:itemID="{B90DDE2F-F3B3-4010-9B06-D903E942E753}"/>
</file>

<file path=customXml/itemProps3.xml><?xml version="1.0" encoding="utf-8"?>
<ds:datastoreItem xmlns:ds="http://schemas.openxmlformats.org/officeDocument/2006/customXml" ds:itemID="{748E9CAB-0567-4429-8260-3A88C93D6C2B}"/>
</file>

<file path=docProps/app.xml><?xml version="1.0" encoding="utf-8"?>
<Properties xmlns="http://schemas.openxmlformats.org/officeDocument/2006/extended-properties" xmlns:vt="http://schemas.openxmlformats.org/officeDocument/2006/docPropsVTypes">
  <Template>Perspective.thmx</Template>
  <TotalTime>22785</TotalTime>
  <Words>2440</Words>
  <Application>Microsoft Macintosh PowerPoint</Application>
  <PresentationFormat>Widescreen</PresentationFormat>
  <Paragraphs>285</Paragraphs>
  <Slides>62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62</vt:i4>
      </vt:variant>
    </vt:vector>
  </HeadingPairs>
  <TitlesOfParts>
    <vt:vector size="68" baseType="lpstr">
      <vt:lpstr>ＭＳ Ｐゴシック</vt:lpstr>
      <vt:lpstr>Arial</vt:lpstr>
      <vt:lpstr>Calibri</vt:lpstr>
      <vt:lpstr>Mangal</vt:lpstr>
      <vt:lpstr>Wingdings</vt:lpstr>
      <vt:lpstr>Perspective</vt:lpstr>
      <vt:lpstr>Educational (&amp; Efficient) Attending rounds for the 21st Century</vt:lpstr>
      <vt:lpstr>Faculty Disclosures</vt:lpstr>
      <vt:lpstr>What we all want to hear at the end of a rotation as a wards attending: </vt:lpstr>
      <vt:lpstr>Attending Rounds  and Work</vt:lpstr>
      <vt:lpstr>The literature</vt:lpstr>
      <vt:lpstr>  “Please give me 2-3 tips for educational (&amp; efficient) Attending Rounds”</vt:lpstr>
      <vt:lpstr>And what did I learn?  </vt:lpstr>
      <vt:lpstr>Roadmap </vt:lpstr>
      <vt:lpstr>How did we get here?</vt:lpstr>
      <vt:lpstr>“The days of giants…”</vt:lpstr>
      <vt:lpstr>First residency program</vt:lpstr>
      <vt:lpstr>PowerPoint Presentation</vt:lpstr>
      <vt:lpstr>Attending Rounds Next 70 years</vt:lpstr>
      <vt:lpstr>“Rounds”</vt:lpstr>
      <vt:lpstr>Residents</vt:lpstr>
      <vt:lpstr>Patients</vt:lpstr>
      <vt:lpstr>Dx &amp; Rx </vt:lpstr>
      <vt:lpstr>What were changes to healthcare &amp; education?</vt:lpstr>
      <vt:lpstr>Changes in the healthcare 1950-now</vt:lpstr>
      <vt:lpstr>Changes in EDUCATION 1950 through today</vt:lpstr>
      <vt:lpstr>Hospital length of stay (days)</vt:lpstr>
      <vt:lpstr>PowerPoint Presentation</vt:lpstr>
      <vt:lpstr>Interns:  40-60% of time on EMR</vt:lpstr>
      <vt:lpstr>PowerPoint Presentation</vt:lpstr>
      <vt:lpstr>Attending Rounds</vt:lpstr>
      <vt:lpstr>What are we trying to do during attending rounds in 2021?</vt:lpstr>
      <vt:lpstr>So how do we do all these things?</vt:lpstr>
      <vt:lpstr>Part 3:  15 Tips—For Educational and Efficient attending rounds</vt:lpstr>
      <vt:lpstr>Tip 1— REFLECT Figure out what you want your attending rounds to be--</vt:lpstr>
      <vt:lpstr>My goals </vt:lpstr>
      <vt:lpstr>Know what they don’t know and teach that </vt:lpstr>
      <vt:lpstr>Tip 2— After you identify goals and talents</vt:lpstr>
      <vt:lpstr>PowerPoint Presentation</vt:lpstr>
      <vt:lpstr>Examples of goals to get good at…</vt:lpstr>
      <vt:lpstr>Tip 3—Setting Expectations Email 1-page expectations to team members 1-2 days prior to starting</vt:lpstr>
      <vt:lpstr>Tip 4— Teach in nibbles and only what is relevant to each patient</vt:lpstr>
      <vt:lpstr>Tip 5— Use “Teaching Scripts”</vt:lpstr>
      <vt:lpstr>Examples of Teaching Scripts</vt:lpstr>
      <vt:lpstr>Teaching Scripts</vt:lpstr>
      <vt:lpstr>PowerPoint Presentation</vt:lpstr>
      <vt:lpstr>Dx:</vt:lpstr>
      <vt:lpstr>PowerPoint Presentation</vt:lpstr>
      <vt:lpstr>Smoker’s Face</vt:lpstr>
      <vt:lpstr>Tip 6— Never round past your allotted time</vt:lpstr>
      <vt:lpstr>Tip 7— When possible, know the new patient before you come to rounds</vt:lpstr>
      <vt:lpstr>Tip 8— Round at the bedside whenever possible</vt:lpstr>
      <vt:lpstr>Who should you round at the bedside on?</vt:lpstr>
      <vt:lpstr>If you’re “iffy” about your bedside rounds</vt:lpstr>
      <vt:lpstr>Tip 9— Have a computer at bedside when rounding</vt:lpstr>
      <vt:lpstr>Tip 10— Let the resident run rounds sometimes</vt:lpstr>
      <vt:lpstr>Tip 11— THE ART:  Inspire learners’ drive to improve</vt:lpstr>
      <vt:lpstr>Tip 12— Utilize down time on rounds</vt:lpstr>
      <vt:lpstr>PowerPoint Presentation</vt:lpstr>
      <vt:lpstr>Tip 13— Grow trees don’t kill trees—Except for your night float</vt:lpstr>
      <vt:lpstr>Tip 14— Practice “Slow Medicine” Later </vt:lpstr>
      <vt:lpstr>Tip 15— Consider teaching in-depth topics in a different setting</vt:lpstr>
      <vt:lpstr>PowerPoint Presentation</vt:lpstr>
      <vt:lpstr>Observe the observer and then observe the observer observing….</vt:lpstr>
      <vt:lpstr>PowerPoint Presentation</vt:lpstr>
      <vt:lpstr>PowerPoint Presentation</vt:lpstr>
      <vt:lpstr>Summary</vt:lpstr>
      <vt:lpstr>Thanks for your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Educational (&amp; Efficient) Attending rounds in the 21st century</dc:title>
  <dc:creator>Paul B Aronowitz</dc:creator>
  <cp:lastModifiedBy>Microsoft Office User</cp:lastModifiedBy>
  <cp:revision>142</cp:revision>
  <dcterms:created xsi:type="dcterms:W3CDTF">2019-01-11T21:17:41Z</dcterms:created>
  <dcterms:modified xsi:type="dcterms:W3CDTF">2021-12-07T18:53:26Z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0x01010065D036773452604BAE7354FCA49DCFE2</vt:lpwstr>
  </property>
</Properties>
</file>